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Consolas" panose="020B0609020204030204" pitchFamily="49" charset="0"/>
      <p:regular r:id="rId11"/>
      <p:bold r:id="rId12"/>
      <p:italic r:id="rId13"/>
      <p:boldItalic r:id="rId14"/>
    </p:embeddedFont>
    <p:embeddedFont>
      <p:font typeface="Roboto" panose="02000000000000000000" pitchFamily="2" charset="0"/>
      <p:regular r:id="rId15"/>
      <p:bold r:id="rId16"/>
    </p:embeddedFont>
    <p:embeddedFont>
      <p:font typeface="Roboto Slab" pitchFamily="2"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6891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2.jpe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1026" name="Picture 2" descr="Powerpoint Tech Background Images - Free Download on Freepik">
            <a:extLst>
              <a:ext uri="{FF2B5EF4-FFF2-40B4-BE49-F238E27FC236}">
                <a16:creationId xmlns:a16="http://schemas.microsoft.com/office/drawing/2014/main" id="{71407F39-5B00-AB15-D092-82669B32A8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14630400" cy="8229600"/>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 0" descr="preencoded.png"/>
          <p:cNvPicPr>
            <a:picLocks noChangeAspect="1"/>
          </p:cNvPicPr>
          <p:nvPr/>
        </p:nvPicPr>
        <p:blipFill>
          <a:blip r:embed="rId4"/>
          <a:stretch>
            <a:fillRect/>
          </a:stretch>
        </p:blipFill>
        <p:spPr>
          <a:xfrm>
            <a:off x="0" y="0"/>
            <a:ext cx="5486400" cy="8229600"/>
          </a:xfrm>
          <a:prstGeom prst="rect">
            <a:avLst/>
          </a:prstGeom>
        </p:spPr>
      </p:pic>
      <p:sp>
        <p:nvSpPr>
          <p:cNvPr id="3" name="Text 0"/>
          <p:cNvSpPr/>
          <p:nvPr/>
        </p:nvSpPr>
        <p:spPr>
          <a:xfrm>
            <a:off x="6280190" y="2317433"/>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00B0F0"/>
                </a:solidFill>
                <a:latin typeface="Roboto Slab" pitchFamily="34" charset="0"/>
                <a:ea typeface="Roboto Slab" pitchFamily="34" charset="-122"/>
                <a:cs typeface="Roboto Slab" pitchFamily="34" charset="-120"/>
              </a:rPr>
              <a:t>Sales Data Analytics &amp; KPI Dashboard</a:t>
            </a:r>
            <a:endParaRPr lang="en-US" sz="4450" dirty="0">
              <a:solidFill>
                <a:srgbClr val="00B0F0"/>
              </a:solidFill>
            </a:endParaRPr>
          </a:p>
        </p:txBody>
      </p:sp>
      <p:sp>
        <p:nvSpPr>
          <p:cNvPr id="4" name="Text 1"/>
          <p:cNvSpPr/>
          <p:nvPr/>
        </p:nvSpPr>
        <p:spPr>
          <a:xfrm>
            <a:off x="6280190" y="4075152"/>
            <a:ext cx="7556421" cy="1133951"/>
          </a:xfrm>
          <a:prstGeom prst="rect">
            <a:avLst/>
          </a:prstGeom>
          <a:noFill/>
          <a:ln/>
        </p:spPr>
        <p:txBody>
          <a:bodyPr wrap="square" lIns="0" tIns="0" rIns="0" bIns="0" rtlCol="0" anchor="t"/>
          <a:lstStyle/>
          <a:p>
            <a:pPr marL="0" indent="0" algn="l">
              <a:lnSpc>
                <a:spcPts val="4450"/>
              </a:lnSpc>
              <a:buNone/>
            </a:pPr>
            <a:r>
              <a:rPr lang="en-US" sz="3550" dirty="0">
                <a:solidFill>
                  <a:srgbClr val="00B0F0"/>
                </a:solidFill>
                <a:latin typeface="Roboto Slab" pitchFamily="34" charset="0"/>
                <a:ea typeface="Roboto Slab" pitchFamily="34" charset="-122"/>
                <a:cs typeface="Roboto Slab" pitchFamily="34" charset="-120"/>
              </a:rPr>
              <a:t>Prepared using SQL Queries &amp; Power BI</a:t>
            </a:r>
            <a:endParaRPr lang="en-US" sz="3550" dirty="0">
              <a:solidFill>
                <a:srgbClr val="00B0F0"/>
              </a:solidFill>
            </a:endParaRPr>
          </a:p>
        </p:txBody>
      </p:sp>
      <p:sp>
        <p:nvSpPr>
          <p:cNvPr id="5" name="Text 2"/>
          <p:cNvSpPr/>
          <p:nvPr/>
        </p:nvSpPr>
        <p:spPr>
          <a:xfrm>
            <a:off x="6280190" y="5549265"/>
            <a:ext cx="7556421" cy="362903"/>
          </a:xfrm>
          <a:prstGeom prst="rect">
            <a:avLst/>
          </a:prstGeom>
          <a:noFill/>
          <a:ln/>
        </p:spPr>
        <p:txBody>
          <a:bodyPr wrap="none" lIns="0" tIns="0" rIns="0" bIns="0" rtlCol="0" anchor="t"/>
          <a:lstStyle/>
          <a:p>
            <a:pPr marL="0" indent="0" algn="l">
              <a:lnSpc>
                <a:spcPts val="2850"/>
              </a:lnSpc>
              <a:buNone/>
            </a:pPr>
            <a:endParaRPr lang="en-US" sz="2400" dirty="0"/>
          </a:p>
        </p:txBody>
      </p:sp>
      <p:sp>
        <p:nvSpPr>
          <p:cNvPr id="10" name="TextBox 9">
            <a:extLst>
              <a:ext uri="{FF2B5EF4-FFF2-40B4-BE49-F238E27FC236}">
                <a16:creationId xmlns:a16="http://schemas.microsoft.com/office/drawing/2014/main" id="{D1D58826-74B7-E466-680F-60745E146854}"/>
              </a:ext>
            </a:extLst>
          </p:cNvPr>
          <p:cNvSpPr txBox="1"/>
          <p:nvPr/>
        </p:nvSpPr>
        <p:spPr>
          <a:xfrm>
            <a:off x="10158761" y="5549265"/>
            <a:ext cx="3869473" cy="830997"/>
          </a:xfrm>
          <a:prstGeom prst="rect">
            <a:avLst/>
          </a:prstGeom>
          <a:noFill/>
        </p:spPr>
        <p:txBody>
          <a:bodyPr wrap="square" rtlCol="0">
            <a:spAutoFit/>
          </a:bodyPr>
          <a:lstStyle/>
          <a:p>
            <a:pPr algn="ctr"/>
            <a:r>
              <a:rPr lang="en-US" sz="2400" dirty="0">
                <a:solidFill>
                  <a:schemeClr val="bg1"/>
                </a:solidFill>
              </a:rPr>
              <a:t>Presented by</a:t>
            </a:r>
          </a:p>
          <a:p>
            <a:pPr algn="ctr"/>
            <a:r>
              <a:rPr lang="en-US" sz="2400" dirty="0">
                <a:solidFill>
                  <a:schemeClr val="bg1"/>
                </a:solidFill>
              </a:rPr>
              <a:t>  SATHISH N</a:t>
            </a:r>
            <a:endParaRPr lang="en-IN" sz="2400"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050" name="Picture 2" descr="Powerpoint Tech Background Images - Free Download on Freepik">
            <a:extLst>
              <a:ext uri="{FF2B5EF4-FFF2-40B4-BE49-F238E27FC236}">
                <a16:creationId xmlns:a16="http://schemas.microsoft.com/office/drawing/2014/main" id="{C8F99FF2-2A96-ECE8-17CC-9D5888FDB9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4630399" cy="8229600"/>
          </a:xfrm>
          <a:prstGeom prst="rect">
            <a:avLst/>
          </a:prstGeom>
          <a:noFill/>
          <a:extLst>
            <a:ext uri="{909E8E84-426E-40DD-AFC4-6F175D3DCCD1}">
              <a14:hiddenFill xmlns:a14="http://schemas.microsoft.com/office/drawing/2010/main">
                <a:solidFill>
                  <a:srgbClr val="FFFFFF"/>
                </a:solidFill>
              </a14:hiddenFill>
            </a:ext>
          </a:extLst>
        </p:spPr>
      </p:pic>
      <p:sp>
        <p:nvSpPr>
          <p:cNvPr id="2" name="Text 0"/>
          <p:cNvSpPr/>
          <p:nvPr/>
        </p:nvSpPr>
        <p:spPr>
          <a:xfrm>
            <a:off x="793790" y="2626281"/>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76B9FF"/>
                </a:solidFill>
                <a:latin typeface="Roboto Slab" pitchFamily="34" charset="0"/>
                <a:ea typeface="Roboto Slab" pitchFamily="34" charset="-122"/>
                <a:cs typeface="Roboto Slab" pitchFamily="34" charset="-120"/>
              </a:rPr>
              <a:t>Project Objective</a:t>
            </a:r>
            <a:endParaRPr lang="en-US" sz="4450" dirty="0"/>
          </a:p>
        </p:txBody>
      </p:sp>
      <p:sp>
        <p:nvSpPr>
          <p:cNvPr id="3" name="Text 1"/>
          <p:cNvSpPr/>
          <p:nvPr/>
        </p:nvSpPr>
        <p:spPr>
          <a:xfrm>
            <a:off x="793790" y="3788688"/>
            <a:ext cx="13042821" cy="1814513"/>
          </a:xfrm>
          <a:prstGeom prst="rect">
            <a:avLst/>
          </a:prstGeom>
          <a:noFill/>
          <a:ln/>
        </p:spPr>
        <p:txBody>
          <a:bodyPr wrap="square" lIns="0" tIns="0" rIns="0" bIns="0" rtlCol="0" anchor="t"/>
          <a:lstStyle/>
          <a:p>
            <a:pPr marL="0" indent="0" algn="l">
              <a:lnSpc>
                <a:spcPts val="2850"/>
              </a:lnSpc>
              <a:buNone/>
            </a:pPr>
            <a:r>
              <a:rPr lang="en-US" sz="1750" dirty="0">
                <a:solidFill>
                  <a:srgbClr val="D6E5EF"/>
                </a:solidFill>
                <a:latin typeface="Roboto" pitchFamily="34" charset="0"/>
                <a:ea typeface="Roboto" pitchFamily="34" charset="-122"/>
                <a:cs typeface="Roboto" pitchFamily="34" charset="-120"/>
              </a:rPr>
              <a:t>This project aims to enhance sales performance analysis by leveraging </a:t>
            </a:r>
            <a:r>
              <a:rPr lang="en-US" sz="1750" b="1" dirty="0">
                <a:solidFill>
                  <a:srgbClr val="FF0000"/>
                </a:solidFill>
                <a:latin typeface="Roboto" pitchFamily="34" charset="0"/>
                <a:ea typeface="Roboto" pitchFamily="34" charset="-122"/>
                <a:cs typeface="Roboto" pitchFamily="34" charset="-120"/>
              </a:rPr>
              <a:t>Key Performance Indicators (KPIs) </a:t>
            </a:r>
            <a:r>
              <a:rPr lang="en-US" sz="1750" dirty="0">
                <a:solidFill>
                  <a:srgbClr val="D6E5EF"/>
                </a:solidFill>
                <a:latin typeface="Roboto" pitchFamily="34" charset="0"/>
                <a:ea typeface="Roboto" pitchFamily="34" charset="-122"/>
                <a:cs typeface="Roboto" pitchFamily="34" charset="-120"/>
              </a:rPr>
              <a:t>and SQL-based queries. The ultimate goal is to visualize these insights through interactive </a:t>
            </a:r>
            <a:r>
              <a:rPr lang="en-US" sz="1750" b="1" dirty="0">
                <a:solidFill>
                  <a:srgbClr val="D6E5EF"/>
                </a:solidFill>
                <a:latin typeface="Roboto" pitchFamily="34" charset="0"/>
                <a:ea typeface="Roboto" pitchFamily="34" charset="-122"/>
                <a:cs typeface="Roboto" pitchFamily="34" charset="-120"/>
              </a:rPr>
              <a:t>Power BI dashboards</a:t>
            </a:r>
            <a:r>
              <a:rPr lang="en-US" sz="1750" dirty="0">
                <a:solidFill>
                  <a:srgbClr val="D6E5EF"/>
                </a:solidFill>
                <a:latin typeface="Roboto" pitchFamily="34" charset="0"/>
                <a:ea typeface="Roboto" pitchFamily="34" charset="-122"/>
                <a:cs typeface="Roboto" pitchFamily="34" charset="-120"/>
              </a:rPr>
              <a:t>, providing a comprehensive overview of sales. The KPIs focus on crucial metrics like revenue, costs, and sales quantities, while detailed charts illustrate sales breakdowns across various dimensions such as region, product category, sales channel, and individual sales representative performance.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3074" name="Picture 2" descr="Powerpoint Tech Background Images - Free Download on Freepik">
            <a:extLst>
              <a:ext uri="{FF2B5EF4-FFF2-40B4-BE49-F238E27FC236}">
                <a16:creationId xmlns:a16="http://schemas.microsoft.com/office/drawing/2014/main" id="{3F8902C1-65F0-07EC-0A07-CEB12BDE86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4630399" cy="8229600"/>
          </a:xfrm>
          <a:prstGeom prst="rect">
            <a:avLst/>
          </a:prstGeom>
          <a:noFill/>
          <a:extLst>
            <a:ext uri="{909E8E84-426E-40DD-AFC4-6F175D3DCCD1}">
              <a14:hiddenFill xmlns:a14="http://schemas.microsoft.com/office/drawing/2010/main">
                <a:solidFill>
                  <a:srgbClr val="FFFFFF"/>
                </a:solidFill>
              </a14:hiddenFill>
            </a:ext>
          </a:extLst>
        </p:spPr>
      </p:pic>
      <p:sp>
        <p:nvSpPr>
          <p:cNvPr id="2" name="Text 0"/>
          <p:cNvSpPr/>
          <p:nvPr/>
        </p:nvSpPr>
        <p:spPr>
          <a:xfrm>
            <a:off x="793790" y="645557"/>
            <a:ext cx="9914096" cy="566976"/>
          </a:xfrm>
          <a:prstGeom prst="rect">
            <a:avLst/>
          </a:prstGeom>
          <a:noFill/>
          <a:ln/>
        </p:spPr>
        <p:txBody>
          <a:bodyPr wrap="none" lIns="0" tIns="0" rIns="0" bIns="0" rtlCol="0" anchor="t"/>
          <a:lstStyle/>
          <a:p>
            <a:pPr marL="0" indent="0" algn="l">
              <a:lnSpc>
                <a:spcPts val="4450"/>
              </a:lnSpc>
              <a:buNone/>
            </a:pPr>
            <a:r>
              <a:rPr lang="en-US" sz="3550" dirty="0">
                <a:solidFill>
                  <a:srgbClr val="76B9FF"/>
                </a:solidFill>
                <a:latin typeface="Roboto Slab" pitchFamily="34" charset="0"/>
                <a:ea typeface="Roboto Slab" pitchFamily="34" charset="-122"/>
                <a:cs typeface="Roboto Slab" pitchFamily="34" charset="-120"/>
              </a:rPr>
              <a:t>Core KPI Queries: Extracting Key Sales Metrics</a:t>
            </a:r>
            <a:endParaRPr lang="en-US" sz="3550" dirty="0"/>
          </a:p>
        </p:txBody>
      </p:sp>
      <p:sp>
        <p:nvSpPr>
          <p:cNvPr id="3" name="Text 1"/>
          <p:cNvSpPr/>
          <p:nvPr/>
        </p:nvSpPr>
        <p:spPr>
          <a:xfrm>
            <a:off x="793790" y="1575435"/>
            <a:ext cx="13042821" cy="580549"/>
          </a:xfrm>
          <a:prstGeom prst="rect">
            <a:avLst/>
          </a:prstGeom>
          <a:noFill/>
          <a:ln/>
        </p:spPr>
        <p:txBody>
          <a:bodyPr wrap="squar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To establish a robust foundation for our sales analysis, we utilize specific SQL queries to extract essential KPI data. These metrics provide a high-level overview of our sales operations.</a:t>
            </a:r>
            <a:endParaRPr lang="en-US" sz="1400" dirty="0"/>
          </a:p>
        </p:txBody>
      </p:sp>
      <p:sp>
        <p:nvSpPr>
          <p:cNvPr id="4" name="Shape 2"/>
          <p:cNvSpPr/>
          <p:nvPr/>
        </p:nvSpPr>
        <p:spPr>
          <a:xfrm>
            <a:off x="793790" y="2632234"/>
            <a:ext cx="6430685" cy="1348145"/>
          </a:xfrm>
          <a:prstGeom prst="roundRect">
            <a:avLst>
              <a:gd name="adj" fmla="val 8139"/>
            </a:avLst>
          </a:prstGeom>
          <a:solidFill>
            <a:srgbClr val="202733"/>
          </a:solidFill>
          <a:ln/>
        </p:spPr>
      </p:sp>
      <p:pic>
        <p:nvPicPr>
          <p:cNvPr id="5" name="Image 0" descr="preencoded.png"/>
          <p:cNvPicPr>
            <a:picLocks noChangeAspect="1"/>
          </p:cNvPicPr>
          <p:nvPr/>
        </p:nvPicPr>
        <p:blipFill>
          <a:blip r:embed="rId4"/>
          <a:stretch>
            <a:fillRect/>
          </a:stretch>
        </p:blipFill>
        <p:spPr>
          <a:xfrm>
            <a:off x="793790" y="2609374"/>
            <a:ext cx="6430685" cy="91440"/>
          </a:xfrm>
          <a:prstGeom prst="rect">
            <a:avLst/>
          </a:prstGeom>
        </p:spPr>
      </p:pic>
      <p:pic>
        <p:nvPicPr>
          <p:cNvPr id="6" name="Image 1" descr="preencoded.png"/>
          <p:cNvPicPr>
            <a:picLocks noChangeAspect="1"/>
          </p:cNvPicPr>
          <p:nvPr/>
        </p:nvPicPr>
        <p:blipFill>
          <a:blip r:embed="rId5"/>
          <a:stretch>
            <a:fillRect/>
          </a:stretch>
        </p:blipFill>
        <p:spPr>
          <a:xfrm>
            <a:off x="3736896" y="2360057"/>
            <a:ext cx="544354" cy="544354"/>
          </a:xfrm>
          <a:prstGeom prst="rect">
            <a:avLst/>
          </a:prstGeom>
        </p:spPr>
      </p:pic>
      <p:sp>
        <p:nvSpPr>
          <p:cNvPr id="7" name="Text 3"/>
          <p:cNvSpPr/>
          <p:nvPr/>
        </p:nvSpPr>
        <p:spPr>
          <a:xfrm>
            <a:off x="3900249" y="2496145"/>
            <a:ext cx="217646" cy="272177"/>
          </a:xfrm>
          <a:prstGeom prst="rect">
            <a:avLst/>
          </a:prstGeom>
          <a:noFill/>
          <a:ln/>
        </p:spPr>
        <p:txBody>
          <a:bodyPr wrap="none" lIns="0" tIns="0" rIns="0" bIns="0" rtlCol="0" anchor="t"/>
          <a:lstStyle/>
          <a:p>
            <a:pPr marL="0" indent="0" algn="l">
              <a:lnSpc>
                <a:spcPts val="2700"/>
              </a:lnSpc>
              <a:buNone/>
            </a:pPr>
            <a:r>
              <a:rPr lang="en-US" sz="1700" dirty="0">
                <a:solidFill>
                  <a:srgbClr val="000000"/>
                </a:solidFill>
                <a:latin typeface="Roboto Slab" pitchFamily="34" charset="0"/>
                <a:ea typeface="Roboto Slab" pitchFamily="34" charset="-122"/>
                <a:cs typeface="Roboto Slab" pitchFamily="34" charset="-120"/>
              </a:rPr>
              <a:t>1</a:t>
            </a:r>
            <a:endParaRPr lang="en-US" sz="1700" dirty="0"/>
          </a:p>
        </p:txBody>
      </p:sp>
      <p:sp>
        <p:nvSpPr>
          <p:cNvPr id="8" name="Text 4"/>
          <p:cNvSpPr/>
          <p:nvPr/>
        </p:nvSpPr>
        <p:spPr>
          <a:xfrm>
            <a:off x="998101" y="3085862"/>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Total Sales Amount</a:t>
            </a:r>
            <a:endParaRPr lang="en-US" sz="1750" dirty="0"/>
          </a:p>
        </p:txBody>
      </p:sp>
      <p:sp>
        <p:nvSpPr>
          <p:cNvPr id="9" name="Text 5"/>
          <p:cNvSpPr/>
          <p:nvPr/>
        </p:nvSpPr>
        <p:spPr>
          <a:xfrm>
            <a:off x="998101" y="3478173"/>
            <a:ext cx="6022062" cy="297894"/>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highlight>
                  <a:srgbClr val="2D3440"/>
                </a:highlight>
                <a:latin typeface="Consolas" pitchFamily="34" charset="0"/>
                <a:ea typeface="Consolas" pitchFamily="34" charset="-122"/>
                <a:cs typeface="Consolas" pitchFamily="34" charset="-120"/>
              </a:rPr>
              <a:t>SELECT SUM(Sales_Amount) FROM sales_data</a:t>
            </a:r>
            <a:endParaRPr lang="en-US" sz="1400" dirty="0"/>
          </a:p>
        </p:txBody>
      </p:sp>
      <p:sp>
        <p:nvSpPr>
          <p:cNvPr id="10" name="Shape 6"/>
          <p:cNvSpPr/>
          <p:nvPr/>
        </p:nvSpPr>
        <p:spPr>
          <a:xfrm>
            <a:off x="7405926" y="2632234"/>
            <a:ext cx="6430685" cy="1348145"/>
          </a:xfrm>
          <a:prstGeom prst="roundRect">
            <a:avLst>
              <a:gd name="adj" fmla="val 8139"/>
            </a:avLst>
          </a:prstGeom>
          <a:solidFill>
            <a:srgbClr val="202733"/>
          </a:solidFill>
          <a:ln/>
        </p:spPr>
      </p:sp>
      <p:pic>
        <p:nvPicPr>
          <p:cNvPr id="11" name="Image 2" descr="preencoded.png"/>
          <p:cNvPicPr>
            <a:picLocks noChangeAspect="1"/>
          </p:cNvPicPr>
          <p:nvPr/>
        </p:nvPicPr>
        <p:blipFill>
          <a:blip r:embed="rId4"/>
          <a:stretch>
            <a:fillRect/>
          </a:stretch>
        </p:blipFill>
        <p:spPr>
          <a:xfrm>
            <a:off x="7405926" y="2609374"/>
            <a:ext cx="6430685" cy="91440"/>
          </a:xfrm>
          <a:prstGeom prst="rect">
            <a:avLst/>
          </a:prstGeom>
        </p:spPr>
      </p:pic>
      <p:pic>
        <p:nvPicPr>
          <p:cNvPr id="12" name="Image 3" descr="preencoded.png"/>
          <p:cNvPicPr>
            <a:picLocks noChangeAspect="1"/>
          </p:cNvPicPr>
          <p:nvPr/>
        </p:nvPicPr>
        <p:blipFill>
          <a:blip r:embed="rId5"/>
          <a:stretch>
            <a:fillRect/>
          </a:stretch>
        </p:blipFill>
        <p:spPr>
          <a:xfrm>
            <a:off x="10349032" y="2360057"/>
            <a:ext cx="544354" cy="544354"/>
          </a:xfrm>
          <a:prstGeom prst="rect">
            <a:avLst/>
          </a:prstGeom>
        </p:spPr>
      </p:pic>
      <p:sp>
        <p:nvSpPr>
          <p:cNvPr id="13" name="Text 7"/>
          <p:cNvSpPr/>
          <p:nvPr/>
        </p:nvSpPr>
        <p:spPr>
          <a:xfrm>
            <a:off x="10512385" y="2496145"/>
            <a:ext cx="217646" cy="272177"/>
          </a:xfrm>
          <a:prstGeom prst="rect">
            <a:avLst/>
          </a:prstGeom>
          <a:noFill/>
          <a:ln/>
        </p:spPr>
        <p:txBody>
          <a:bodyPr wrap="none" lIns="0" tIns="0" rIns="0" bIns="0" rtlCol="0" anchor="t"/>
          <a:lstStyle/>
          <a:p>
            <a:pPr marL="0" indent="0" algn="l">
              <a:lnSpc>
                <a:spcPts val="2700"/>
              </a:lnSpc>
              <a:buNone/>
            </a:pPr>
            <a:r>
              <a:rPr lang="en-US" sz="1700" dirty="0">
                <a:solidFill>
                  <a:srgbClr val="000000"/>
                </a:solidFill>
                <a:latin typeface="Roboto Slab" pitchFamily="34" charset="0"/>
                <a:ea typeface="Roboto Slab" pitchFamily="34" charset="-122"/>
                <a:cs typeface="Roboto Slab" pitchFamily="34" charset="-120"/>
              </a:rPr>
              <a:t>2</a:t>
            </a:r>
            <a:endParaRPr lang="en-US" sz="1700" dirty="0"/>
          </a:p>
        </p:txBody>
      </p:sp>
      <p:sp>
        <p:nvSpPr>
          <p:cNvPr id="14" name="Text 8"/>
          <p:cNvSpPr/>
          <p:nvPr/>
        </p:nvSpPr>
        <p:spPr>
          <a:xfrm>
            <a:off x="7610237" y="3085862"/>
            <a:ext cx="2869644" cy="28348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Average Sales per Quantity</a:t>
            </a:r>
            <a:endParaRPr lang="en-US" sz="1750" dirty="0"/>
          </a:p>
        </p:txBody>
      </p:sp>
      <p:sp>
        <p:nvSpPr>
          <p:cNvPr id="15" name="Text 9"/>
          <p:cNvSpPr/>
          <p:nvPr/>
        </p:nvSpPr>
        <p:spPr>
          <a:xfrm>
            <a:off x="7610237" y="3478173"/>
            <a:ext cx="6022062" cy="297894"/>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highlight>
                  <a:srgbClr val="2D3440"/>
                </a:highlight>
                <a:latin typeface="Consolas" pitchFamily="34" charset="0"/>
                <a:ea typeface="Consolas" pitchFamily="34" charset="-122"/>
                <a:cs typeface="Consolas" pitchFamily="34" charset="-120"/>
              </a:rPr>
              <a:t>SELECT SUM(Sales_Amount)/COUNT(DISTINCT Quantity_Sold)</a:t>
            </a:r>
            <a:endParaRPr lang="en-US" sz="1400" dirty="0"/>
          </a:p>
        </p:txBody>
      </p:sp>
      <p:sp>
        <p:nvSpPr>
          <p:cNvPr id="16" name="Shape 10"/>
          <p:cNvSpPr/>
          <p:nvPr/>
        </p:nvSpPr>
        <p:spPr>
          <a:xfrm>
            <a:off x="793790" y="4434007"/>
            <a:ext cx="6430685" cy="1348145"/>
          </a:xfrm>
          <a:prstGeom prst="roundRect">
            <a:avLst>
              <a:gd name="adj" fmla="val 8139"/>
            </a:avLst>
          </a:prstGeom>
          <a:solidFill>
            <a:srgbClr val="202733"/>
          </a:solidFill>
          <a:ln/>
        </p:spPr>
      </p:sp>
      <p:pic>
        <p:nvPicPr>
          <p:cNvPr id="17" name="Image 4" descr="preencoded.png"/>
          <p:cNvPicPr>
            <a:picLocks noChangeAspect="1"/>
          </p:cNvPicPr>
          <p:nvPr/>
        </p:nvPicPr>
        <p:blipFill>
          <a:blip r:embed="rId4"/>
          <a:stretch>
            <a:fillRect/>
          </a:stretch>
        </p:blipFill>
        <p:spPr>
          <a:xfrm>
            <a:off x="793790" y="4411147"/>
            <a:ext cx="6430685" cy="91440"/>
          </a:xfrm>
          <a:prstGeom prst="rect">
            <a:avLst/>
          </a:prstGeom>
        </p:spPr>
      </p:pic>
      <p:pic>
        <p:nvPicPr>
          <p:cNvPr id="18" name="Image 5" descr="preencoded.png"/>
          <p:cNvPicPr>
            <a:picLocks noChangeAspect="1"/>
          </p:cNvPicPr>
          <p:nvPr/>
        </p:nvPicPr>
        <p:blipFill>
          <a:blip r:embed="rId5"/>
          <a:stretch>
            <a:fillRect/>
          </a:stretch>
        </p:blipFill>
        <p:spPr>
          <a:xfrm>
            <a:off x="3736896" y="4161830"/>
            <a:ext cx="544354" cy="544354"/>
          </a:xfrm>
          <a:prstGeom prst="rect">
            <a:avLst/>
          </a:prstGeom>
        </p:spPr>
      </p:pic>
      <p:sp>
        <p:nvSpPr>
          <p:cNvPr id="19" name="Text 11"/>
          <p:cNvSpPr/>
          <p:nvPr/>
        </p:nvSpPr>
        <p:spPr>
          <a:xfrm>
            <a:off x="3900249" y="4297918"/>
            <a:ext cx="217646" cy="272177"/>
          </a:xfrm>
          <a:prstGeom prst="rect">
            <a:avLst/>
          </a:prstGeom>
          <a:noFill/>
          <a:ln/>
        </p:spPr>
        <p:txBody>
          <a:bodyPr wrap="none" lIns="0" tIns="0" rIns="0" bIns="0" rtlCol="0" anchor="t"/>
          <a:lstStyle/>
          <a:p>
            <a:pPr marL="0" indent="0" algn="l">
              <a:lnSpc>
                <a:spcPts val="2700"/>
              </a:lnSpc>
              <a:buNone/>
            </a:pPr>
            <a:r>
              <a:rPr lang="en-US" sz="1700" dirty="0">
                <a:solidFill>
                  <a:srgbClr val="000000"/>
                </a:solidFill>
                <a:latin typeface="Roboto Slab" pitchFamily="34" charset="0"/>
                <a:ea typeface="Roboto Slab" pitchFamily="34" charset="-122"/>
                <a:cs typeface="Roboto Slab" pitchFamily="34" charset="-120"/>
              </a:rPr>
              <a:t>3</a:t>
            </a:r>
            <a:endParaRPr lang="en-US" sz="1700" dirty="0"/>
          </a:p>
        </p:txBody>
      </p:sp>
      <p:sp>
        <p:nvSpPr>
          <p:cNvPr id="20" name="Text 12"/>
          <p:cNvSpPr/>
          <p:nvPr/>
        </p:nvSpPr>
        <p:spPr>
          <a:xfrm>
            <a:off x="998101" y="4887635"/>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Total Products Sold</a:t>
            </a:r>
            <a:endParaRPr lang="en-US" sz="1750" dirty="0"/>
          </a:p>
        </p:txBody>
      </p:sp>
      <p:sp>
        <p:nvSpPr>
          <p:cNvPr id="21" name="Text 13"/>
          <p:cNvSpPr/>
          <p:nvPr/>
        </p:nvSpPr>
        <p:spPr>
          <a:xfrm>
            <a:off x="998101" y="5279946"/>
            <a:ext cx="6022062" cy="297894"/>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highlight>
                  <a:srgbClr val="2D3440"/>
                </a:highlight>
                <a:latin typeface="Consolas" pitchFamily="34" charset="0"/>
                <a:ea typeface="Consolas" pitchFamily="34" charset="-122"/>
                <a:cs typeface="Consolas" pitchFamily="34" charset="-120"/>
              </a:rPr>
              <a:t>SELECT SUM(Quantity_Sold) FROM sales_data</a:t>
            </a:r>
            <a:endParaRPr lang="en-US" sz="1400" dirty="0"/>
          </a:p>
        </p:txBody>
      </p:sp>
      <p:sp>
        <p:nvSpPr>
          <p:cNvPr id="22" name="Shape 14"/>
          <p:cNvSpPr/>
          <p:nvPr/>
        </p:nvSpPr>
        <p:spPr>
          <a:xfrm>
            <a:off x="7405926" y="4434007"/>
            <a:ext cx="6430685" cy="1348145"/>
          </a:xfrm>
          <a:prstGeom prst="roundRect">
            <a:avLst>
              <a:gd name="adj" fmla="val 8139"/>
            </a:avLst>
          </a:prstGeom>
          <a:solidFill>
            <a:srgbClr val="202733"/>
          </a:solidFill>
          <a:ln/>
        </p:spPr>
      </p:sp>
      <p:pic>
        <p:nvPicPr>
          <p:cNvPr id="23" name="Image 6" descr="preencoded.png"/>
          <p:cNvPicPr>
            <a:picLocks noChangeAspect="1"/>
          </p:cNvPicPr>
          <p:nvPr/>
        </p:nvPicPr>
        <p:blipFill>
          <a:blip r:embed="rId4"/>
          <a:stretch>
            <a:fillRect/>
          </a:stretch>
        </p:blipFill>
        <p:spPr>
          <a:xfrm>
            <a:off x="7405926" y="4411147"/>
            <a:ext cx="6430685" cy="91440"/>
          </a:xfrm>
          <a:prstGeom prst="rect">
            <a:avLst/>
          </a:prstGeom>
        </p:spPr>
      </p:pic>
      <p:pic>
        <p:nvPicPr>
          <p:cNvPr id="24" name="Image 7" descr="preencoded.png"/>
          <p:cNvPicPr>
            <a:picLocks noChangeAspect="1"/>
          </p:cNvPicPr>
          <p:nvPr/>
        </p:nvPicPr>
        <p:blipFill>
          <a:blip r:embed="rId5"/>
          <a:stretch>
            <a:fillRect/>
          </a:stretch>
        </p:blipFill>
        <p:spPr>
          <a:xfrm>
            <a:off x="10349032" y="4161830"/>
            <a:ext cx="544354" cy="544354"/>
          </a:xfrm>
          <a:prstGeom prst="rect">
            <a:avLst/>
          </a:prstGeom>
        </p:spPr>
      </p:pic>
      <p:sp>
        <p:nvSpPr>
          <p:cNvPr id="25" name="Text 15"/>
          <p:cNvSpPr/>
          <p:nvPr/>
        </p:nvSpPr>
        <p:spPr>
          <a:xfrm>
            <a:off x="10512385" y="4297918"/>
            <a:ext cx="217646" cy="272177"/>
          </a:xfrm>
          <a:prstGeom prst="rect">
            <a:avLst/>
          </a:prstGeom>
          <a:noFill/>
          <a:ln/>
        </p:spPr>
        <p:txBody>
          <a:bodyPr wrap="none" lIns="0" tIns="0" rIns="0" bIns="0" rtlCol="0" anchor="t"/>
          <a:lstStyle/>
          <a:p>
            <a:pPr marL="0" indent="0" algn="l">
              <a:lnSpc>
                <a:spcPts val="2700"/>
              </a:lnSpc>
              <a:buNone/>
            </a:pPr>
            <a:r>
              <a:rPr lang="en-US" sz="1700" dirty="0">
                <a:solidFill>
                  <a:srgbClr val="000000"/>
                </a:solidFill>
                <a:latin typeface="Roboto Slab" pitchFamily="34" charset="0"/>
                <a:ea typeface="Roboto Slab" pitchFamily="34" charset="-122"/>
                <a:cs typeface="Roboto Slab" pitchFamily="34" charset="-120"/>
              </a:rPr>
              <a:t>4</a:t>
            </a:r>
            <a:endParaRPr lang="en-US" sz="1700" dirty="0"/>
          </a:p>
        </p:txBody>
      </p:sp>
      <p:sp>
        <p:nvSpPr>
          <p:cNvPr id="26" name="Text 16"/>
          <p:cNvSpPr/>
          <p:nvPr/>
        </p:nvSpPr>
        <p:spPr>
          <a:xfrm>
            <a:off x="7610237" y="4887635"/>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Total Cost</a:t>
            </a:r>
            <a:endParaRPr lang="en-US" sz="1750" dirty="0"/>
          </a:p>
        </p:txBody>
      </p:sp>
      <p:sp>
        <p:nvSpPr>
          <p:cNvPr id="27" name="Text 17"/>
          <p:cNvSpPr/>
          <p:nvPr/>
        </p:nvSpPr>
        <p:spPr>
          <a:xfrm>
            <a:off x="7610237" y="5279946"/>
            <a:ext cx="6022062" cy="297894"/>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highlight>
                  <a:srgbClr val="2D3440"/>
                </a:highlight>
                <a:latin typeface="Consolas" pitchFamily="34" charset="0"/>
                <a:ea typeface="Consolas" pitchFamily="34" charset="-122"/>
                <a:cs typeface="Consolas" pitchFamily="34" charset="-120"/>
              </a:rPr>
              <a:t>SELECT SUM(Unit_Cost) FROM sales_data</a:t>
            </a:r>
            <a:endParaRPr lang="en-US" sz="1400" dirty="0"/>
          </a:p>
        </p:txBody>
      </p:sp>
      <p:sp>
        <p:nvSpPr>
          <p:cNvPr id="28" name="Shape 18"/>
          <p:cNvSpPr/>
          <p:nvPr/>
        </p:nvSpPr>
        <p:spPr>
          <a:xfrm>
            <a:off x="793790" y="6235779"/>
            <a:ext cx="6430685" cy="1348145"/>
          </a:xfrm>
          <a:prstGeom prst="roundRect">
            <a:avLst>
              <a:gd name="adj" fmla="val 8139"/>
            </a:avLst>
          </a:prstGeom>
          <a:solidFill>
            <a:srgbClr val="202733"/>
          </a:solidFill>
          <a:ln/>
        </p:spPr>
      </p:sp>
      <p:pic>
        <p:nvPicPr>
          <p:cNvPr id="29" name="Image 8" descr="preencoded.png"/>
          <p:cNvPicPr>
            <a:picLocks noChangeAspect="1"/>
          </p:cNvPicPr>
          <p:nvPr/>
        </p:nvPicPr>
        <p:blipFill>
          <a:blip r:embed="rId4"/>
          <a:stretch>
            <a:fillRect/>
          </a:stretch>
        </p:blipFill>
        <p:spPr>
          <a:xfrm>
            <a:off x="793790" y="6212919"/>
            <a:ext cx="6430685" cy="91440"/>
          </a:xfrm>
          <a:prstGeom prst="rect">
            <a:avLst/>
          </a:prstGeom>
        </p:spPr>
      </p:pic>
      <p:pic>
        <p:nvPicPr>
          <p:cNvPr id="30" name="Image 9" descr="preencoded.png"/>
          <p:cNvPicPr>
            <a:picLocks noChangeAspect="1"/>
          </p:cNvPicPr>
          <p:nvPr/>
        </p:nvPicPr>
        <p:blipFill>
          <a:blip r:embed="rId5"/>
          <a:stretch>
            <a:fillRect/>
          </a:stretch>
        </p:blipFill>
        <p:spPr>
          <a:xfrm>
            <a:off x="3736896" y="5963602"/>
            <a:ext cx="544354" cy="544354"/>
          </a:xfrm>
          <a:prstGeom prst="rect">
            <a:avLst/>
          </a:prstGeom>
        </p:spPr>
      </p:pic>
      <p:sp>
        <p:nvSpPr>
          <p:cNvPr id="31" name="Text 19"/>
          <p:cNvSpPr/>
          <p:nvPr/>
        </p:nvSpPr>
        <p:spPr>
          <a:xfrm>
            <a:off x="3900249" y="6099691"/>
            <a:ext cx="217646" cy="272177"/>
          </a:xfrm>
          <a:prstGeom prst="rect">
            <a:avLst/>
          </a:prstGeom>
          <a:noFill/>
          <a:ln/>
        </p:spPr>
        <p:txBody>
          <a:bodyPr wrap="none" lIns="0" tIns="0" rIns="0" bIns="0" rtlCol="0" anchor="t"/>
          <a:lstStyle/>
          <a:p>
            <a:pPr marL="0" indent="0" algn="l">
              <a:lnSpc>
                <a:spcPts val="2700"/>
              </a:lnSpc>
              <a:buNone/>
            </a:pPr>
            <a:r>
              <a:rPr lang="en-US" sz="1700" dirty="0">
                <a:solidFill>
                  <a:srgbClr val="000000"/>
                </a:solidFill>
                <a:latin typeface="Roboto Slab" pitchFamily="34" charset="0"/>
                <a:ea typeface="Roboto Slab" pitchFamily="34" charset="-122"/>
                <a:cs typeface="Roboto Slab" pitchFamily="34" charset="-120"/>
              </a:rPr>
              <a:t>5</a:t>
            </a:r>
            <a:endParaRPr lang="en-US" sz="1700" dirty="0"/>
          </a:p>
        </p:txBody>
      </p:sp>
      <p:sp>
        <p:nvSpPr>
          <p:cNvPr id="32" name="Text 20"/>
          <p:cNvSpPr/>
          <p:nvPr/>
        </p:nvSpPr>
        <p:spPr>
          <a:xfrm>
            <a:off x="998101" y="6689408"/>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Total Price</a:t>
            </a:r>
            <a:endParaRPr lang="en-US" sz="1750" dirty="0"/>
          </a:p>
        </p:txBody>
      </p:sp>
      <p:sp>
        <p:nvSpPr>
          <p:cNvPr id="33" name="Text 21"/>
          <p:cNvSpPr/>
          <p:nvPr/>
        </p:nvSpPr>
        <p:spPr>
          <a:xfrm>
            <a:off x="998101" y="7081718"/>
            <a:ext cx="6022062" cy="297894"/>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highlight>
                  <a:srgbClr val="2D3440"/>
                </a:highlight>
                <a:latin typeface="Consolas" pitchFamily="34" charset="0"/>
                <a:ea typeface="Consolas" pitchFamily="34" charset="-122"/>
                <a:cs typeface="Consolas" pitchFamily="34" charset="-120"/>
              </a:rPr>
              <a:t>SELECT SUM(Unit_Price) FROM sales_data</a:t>
            </a:r>
            <a:endParaRPr lang="en-US" sz="1400" dirty="0"/>
          </a:p>
        </p:txBody>
      </p:sp>
      <p:sp>
        <p:nvSpPr>
          <p:cNvPr id="34" name="Shape 22"/>
          <p:cNvSpPr/>
          <p:nvPr/>
        </p:nvSpPr>
        <p:spPr>
          <a:xfrm>
            <a:off x="7405926" y="6235779"/>
            <a:ext cx="6430685" cy="1348145"/>
          </a:xfrm>
          <a:prstGeom prst="roundRect">
            <a:avLst>
              <a:gd name="adj" fmla="val 8139"/>
            </a:avLst>
          </a:prstGeom>
          <a:solidFill>
            <a:srgbClr val="202733"/>
          </a:solidFill>
          <a:ln/>
        </p:spPr>
      </p:sp>
      <p:pic>
        <p:nvPicPr>
          <p:cNvPr id="35" name="Image 10" descr="preencoded.png"/>
          <p:cNvPicPr>
            <a:picLocks noChangeAspect="1"/>
          </p:cNvPicPr>
          <p:nvPr/>
        </p:nvPicPr>
        <p:blipFill>
          <a:blip r:embed="rId4"/>
          <a:stretch>
            <a:fillRect/>
          </a:stretch>
        </p:blipFill>
        <p:spPr>
          <a:xfrm>
            <a:off x="7405926" y="6212919"/>
            <a:ext cx="6430685" cy="91440"/>
          </a:xfrm>
          <a:prstGeom prst="rect">
            <a:avLst/>
          </a:prstGeom>
        </p:spPr>
      </p:pic>
      <p:pic>
        <p:nvPicPr>
          <p:cNvPr id="36" name="Image 11" descr="preencoded.png"/>
          <p:cNvPicPr>
            <a:picLocks noChangeAspect="1"/>
          </p:cNvPicPr>
          <p:nvPr/>
        </p:nvPicPr>
        <p:blipFill>
          <a:blip r:embed="rId5"/>
          <a:stretch>
            <a:fillRect/>
          </a:stretch>
        </p:blipFill>
        <p:spPr>
          <a:xfrm>
            <a:off x="10349032" y="5963602"/>
            <a:ext cx="544354" cy="544354"/>
          </a:xfrm>
          <a:prstGeom prst="rect">
            <a:avLst/>
          </a:prstGeom>
        </p:spPr>
      </p:pic>
      <p:sp>
        <p:nvSpPr>
          <p:cNvPr id="37" name="Text 23"/>
          <p:cNvSpPr/>
          <p:nvPr/>
        </p:nvSpPr>
        <p:spPr>
          <a:xfrm>
            <a:off x="10512385" y="6099691"/>
            <a:ext cx="217646" cy="272177"/>
          </a:xfrm>
          <a:prstGeom prst="rect">
            <a:avLst/>
          </a:prstGeom>
          <a:noFill/>
          <a:ln/>
        </p:spPr>
        <p:txBody>
          <a:bodyPr wrap="none" lIns="0" tIns="0" rIns="0" bIns="0" rtlCol="0" anchor="t"/>
          <a:lstStyle/>
          <a:p>
            <a:pPr marL="0" indent="0" algn="l">
              <a:lnSpc>
                <a:spcPts val="2700"/>
              </a:lnSpc>
              <a:buNone/>
            </a:pPr>
            <a:r>
              <a:rPr lang="en-US" sz="1700" dirty="0">
                <a:solidFill>
                  <a:srgbClr val="000000"/>
                </a:solidFill>
                <a:latin typeface="Roboto Slab" pitchFamily="34" charset="0"/>
                <a:ea typeface="Roboto Slab" pitchFamily="34" charset="-122"/>
                <a:cs typeface="Roboto Slab" pitchFamily="34" charset="-120"/>
              </a:rPr>
              <a:t>6</a:t>
            </a:r>
            <a:endParaRPr lang="en-US" sz="1700" dirty="0"/>
          </a:p>
        </p:txBody>
      </p:sp>
      <p:sp>
        <p:nvSpPr>
          <p:cNvPr id="38" name="Text 24"/>
          <p:cNvSpPr/>
          <p:nvPr/>
        </p:nvSpPr>
        <p:spPr>
          <a:xfrm>
            <a:off x="7610237" y="6689408"/>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Total Products</a:t>
            </a:r>
            <a:endParaRPr lang="en-US" sz="1750" dirty="0"/>
          </a:p>
        </p:txBody>
      </p:sp>
      <p:sp>
        <p:nvSpPr>
          <p:cNvPr id="39" name="Text 25"/>
          <p:cNvSpPr/>
          <p:nvPr/>
        </p:nvSpPr>
        <p:spPr>
          <a:xfrm>
            <a:off x="7610237" y="7081718"/>
            <a:ext cx="6022062" cy="290274"/>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SELECT COUNT(Product_ID) FROM sales_data</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4098" name="Picture 2" descr="Powerpoint Tech Background Images - Free Download on Freepik">
            <a:extLst>
              <a:ext uri="{FF2B5EF4-FFF2-40B4-BE49-F238E27FC236}">
                <a16:creationId xmlns:a16="http://schemas.microsoft.com/office/drawing/2014/main" id="{DEB1D083-A36B-14AB-14CD-8F0C57CFF0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4630399" cy="8229600"/>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 0" descr="preencoded.png"/>
          <p:cNvPicPr>
            <a:picLocks noChangeAspect="1"/>
          </p:cNvPicPr>
          <p:nvPr/>
        </p:nvPicPr>
        <p:blipFill>
          <a:blip r:embed="rId4"/>
          <a:stretch>
            <a:fillRect/>
          </a:stretch>
        </p:blipFill>
        <p:spPr>
          <a:xfrm>
            <a:off x="0" y="0"/>
            <a:ext cx="5486400" cy="8229600"/>
          </a:xfrm>
          <a:prstGeom prst="rect">
            <a:avLst/>
          </a:prstGeom>
        </p:spPr>
      </p:pic>
      <p:sp>
        <p:nvSpPr>
          <p:cNvPr id="3" name="Text 0"/>
          <p:cNvSpPr/>
          <p:nvPr/>
        </p:nvSpPr>
        <p:spPr>
          <a:xfrm>
            <a:off x="6280190" y="719852"/>
            <a:ext cx="7556421" cy="1346835"/>
          </a:xfrm>
          <a:prstGeom prst="rect">
            <a:avLst/>
          </a:prstGeom>
          <a:noFill/>
          <a:ln/>
        </p:spPr>
        <p:txBody>
          <a:bodyPr wrap="square" lIns="0" tIns="0" rIns="0" bIns="0" rtlCol="0" anchor="t"/>
          <a:lstStyle/>
          <a:p>
            <a:pPr marL="0" indent="0" algn="l">
              <a:lnSpc>
                <a:spcPts val="5300"/>
              </a:lnSpc>
              <a:buNone/>
            </a:pPr>
            <a:r>
              <a:rPr lang="en-US" sz="4200" dirty="0">
                <a:solidFill>
                  <a:srgbClr val="76B9FF"/>
                </a:solidFill>
                <a:latin typeface="Roboto Slab" pitchFamily="34" charset="0"/>
                <a:ea typeface="Roboto Slab" pitchFamily="34" charset="-122"/>
                <a:cs typeface="Roboto Slab" pitchFamily="34" charset="-120"/>
              </a:rPr>
              <a:t>Chart Queries (1/2): Unpacking Sales Dimensions</a:t>
            </a:r>
            <a:endParaRPr lang="en-US" sz="4200" dirty="0"/>
          </a:p>
        </p:txBody>
      </p:sp>
      <p:sp>
        <p:nvSpPr>
          <p:cNvPr id="4" name="Text 1"/>
          <p:cNvSpPr/>
          <p:nvPr/>
        </p:nvSpPr>
        <p:spPr>
          <a:xfrm>
            <a:off x="6280190" y="2389823"/>
            <a:ext cx="7556421" cy="1034415"/>
          </a:xfrm>
          <a:prstGeom prst="rect">
            <a:avLst/>
          </a:prstGeom>
          <a:noFill/>
          <a:ln/>
        </p:spPr>
        <p:txBody>
          <a:bodyPr wrap="square" lIns="0" tIns="0" rIns="0" bIns="0" rtlCol="0" anchor="t"/>
          <a:lstStyle/>
          <a:p>
            <a:pPr marL="0" indent="0" algn="l">
              <a:lnSpc>
                <a:spcPts val="2700"/>
              </a:lnSpc>
              <a:buNone/>
            </a:pPr>
            <a:r>
              <a:rPr lang="en-US" sz="1650" dirty="0">
                <a:solidFill>
                  <a:srgbClr val="D6E5EF"/>
                </a:solidFill>
                <a:latin typeface="Roboto" pitchFamily="34" charset="0"/>
                <a:ea typeface="Roboto" pitchFamily="34" charset="-122"/>
                <a:cs typeface="Roboto" pitchFamily="34" charset="-120"/>
              </a:rPr>
              <a:t>Beyond high-level KPIs, detailed drill-downs are crucial for actionable insights. These queries provide the data necessary to visualize sales performance across various critical dimensions, identifying trends and outliers.</a:t>
            </a:r>
            <a:endParaRPr lang="en-US" sz="1650" dirty="0"/>
          </a:p>
        </p:txBody>
      </p:sp>
      <p:sp>
        <p:nvSpPr>
          <p:cNvPr id="5" name="Text 2"/>
          <p:cNvSpPr/>
          <p:nvPr/>
        </p:nvSpPr>
        <p:spPr>
          <a:xfrm>
            <a:off x="6280190" y="3882033"/>
            <a:ext cx="3289102" cy="336590"/>
          </a:xfrm>
          <a:prstGeom prst="rect">
            <a:avLst/>
          </a:prstGeom>
          <a:noFill/>
          <a:ln/>
        </p:spPr>
        <p:txBody>
          <a:bodyPr wrap="none" lIns="0" tIns="0" rIns="0" bIns="0" rtlCol="0" anchor="t"/>
          <a:lstStyle/>
          <a:p>
            <a:pPr marL="0" indent="0" algn="l">
              <a:lnSpc>
                <a:spcPts val="2650"/>
              </a:lnSpc>
              <a:buNone/>
            </a:pPr>
            <a:r>
              <a:rPr lang="en-US" sz="2100" dirty="0">
                <a:solidFill>
                  <a:srgbClr val="76B9FF"/>
                </a:solidFill>
                <a:latin typeface="Roboto Slab" pitchFamily="34" charset="0"/>
                <a:ea typeface="Roboto Slab" pitchFamily="34" charset="-122"/>
                <a:cs typeface="Roboto Slab" pitchFamily="34" charset="-120"/>
              </a:rPr>
              <a:t>Sales by Product Category</a:t>
            </a:r>
            <a:endParaRPr lang="en-US" sz="2100" dirty="0"/>
          </a:p>
        </p:txBody>
      </p:sp>
      <p:sp>
        <p:nvSpPr>
          <p:cNvPr id="6" name="Text 3"/>
          <p:cNvSpPr/>
          <p:nvPr/>
        </p:nvSpPr>
        <p:spPr>
          <a:xfrm>
            <a:off x="6280190" y="4434007"/>
            <a:ext cx="3515320" cy="1057275"/>
          </a:xfrm>
          <a:prstGeom prst="rect">
            <a:avLst/>
          </a:prstGeom>
          <a:noFill/>
          <a:ln/>
        </p:spPr>
        <p:txBody>
          <a:bodyPr wrap="square" lIns="0" tIns="0" rIns="0" bIns="0" rtlCol="0" anchor="t"/>
          <a:lstStyle/>
          <a:p>
            <a:pPr marL="0" indent="0" algn="l">
              <a:lnSpc>
                <a:spcPts val="2700"/>
              </a:lnSpc>
              <a:buNone/>
            </a:pPr>
            <a:r>
              <a:rPr lang="en-US" sz="1650" dirty="0">
                <a:solidFill>
                  <a:srgbClr val="D6E5EF"/>
                </a:solidFill>
                <a:latin typeface="Roboto" pitchFamily="34" charset="0"/>
                <a:ea typeface="Roboto" pitchFamily="34" charset="-122"/>
                <a:cs typeface="Roboto" pitchFamily="34" charset="-120"/>
              </a:rPr>
              <a:t>SELECT SUM(Sales_Amount), Product_CategoryGROUP BY Product_Category</a:t>
            </a:r>
            <a:endParaRPr lang="en-US" sz="1650" dirty="0"/>
          </a:p>
        </p:txBody>
      </p:sp>
      <p:sp>
        <p:nvSpPr>
          <p:cNvPr id="7" name="Text 4"/>
          <p:cNvSpPr/>
          <p:nvPr/>
        </p:nvSpPr>
        <p:spPr>
          <a:xfrm>
            <a:off x="6280190" y="5706666"/>
            <a:ext cx="3285887" cy="336590"/>
          </a:xfrm>
          <a:prstGeom prst="rect">
            <a:avLst/>
          </a:prstGeom>
          <a:noFill/>
          <a:ln/>
        </p:spPr>
        <p:txBody>
          <a:bodyPr wrap="none" lIns="0" tIns="0" rIns="0" bIns="0" rtlCol="0" anchor="t"/>
          <a:lstStyle/>
          <a:p>
            <a:pPr marL="0" indent="0" algn="l">
              <a:lnSpc>
                <a:spcPts val="2650"/>
              </a:lnSpc>
              <a:buNone/>
            </a:pPr>
            <a:r>
              <a:rPr lang="en-US" sz="2100" dirty="0">
                <a:solidFill>
                  <a:srgbClr val="76B9FF"/>
                </a:solidFill>
                <a:latin typeface="Roboto Slab" pitchFamily="34" charset="0"/>
                <a:ea typeface="Roboto Slab" pitchFamily="34" charset="-122"/>
                <a:cs typeface="Roboto Slab" pitchFamily="34" charset="-120"/>
              </a:rPr>
              <a:t>Sales by Payment Method</a:t>
            </a:r>
            <a:endParaRPr lang="en-US" sz="2100" dirty="0"/>
          </a:p>
        </p:txBody>
      </p:sp>
      <p:sp>
        <p:nvSpPr>
          <p:cNvPr id="8" name="Text 5"/>
          <p:cNvSpPr/>
          <p:nvPr/>
        </p:nvSpPr>
        <p:spPr>
          <a:xfrm>
            <a:off x="6280190" y="6258639"/>
            <a:ext cx="3515320" cy="1057275"/>
          </a:xfrm>
          <a:prstGeom prst="rect">
            <a:avLst/>
          </a:prstGeom>
          <a:noFill/>
          <a:ln/>
        </p:spPr>
        <p:txBody>
          <a:bodyPr wrap="square" lIns="0" tIns="0" rIns="0" bIns="0" rtlCol="0" anchor="t"/>
          <a:lstStyle/>
          <a:p>
            <a:pPr marL="0" indent="0" algn="l">
              <a:lnSpc>
                <a:spcPts val="2700"/>
              </a:lnSpc>
              <a:buNone/>
            </a:pPr>
            <a:r>
              <a:rPr lang="en-US" sz="1650" dirty="0">
                <a:solidFill>
                  <a:srgbClr val="D6E5EF"/>
                </a:solidFill>
                <a:latin typeface="Roboto" pitchFamily="34" charset="0"/>
                <a:ea typeface="Roboto" pitchFamily="34" charset="-122"/>
                <a:cs typeface="Roboto" pitchFamily="34" charset="-120"/>
              </a:rPr>
              <a:t>SELECT SUM(Sales_Amount), Payment_MethodGROUP BY Payment_Method</a:t>
            </a:r>
            <a:endParaRPr lang="en-US" sz="1650" dirty="0"/>
          </a:p>
        </p:txBody>
      </p:sp>
      <p:sp>
        <p:nvSpPr>
          <p:cNvPr id="9" name="Text 6"/>
          <p:cNvSpPr/>
          <p:nvPr/>
        </p:nvSpPr>
        <p:spPr>
          <a:xfrm>
            <a:off x="10328910" y="3882033"/>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76B9FF"/>
                </a:solidFill>
                <a:latin typeface="Roboto Slab" pitchFamily="34" charset="0"/>
                <a:ea typeface="Roboto Slab" pitchFamily="34" charset="-122"/>
                <a:cs typeface="Roboto Slab" pitchFamily="34" charset="-120"/>
              </a:rPr>
              <a:t>Discount by Region</a:t>
            </a:r>
            <a:endParaRPr lang="en-US" sz="2100" dirty="0"/>
          </a:p>
        </p:txBody>
      </p:sp>
      <p:sp>
        <p:nvSpPr>
          <p:cNvPr id="10" name="Text 7"/>
          <p:cNvSpPr/>
          <p:nvPr/>
        </p:nvSpPr>
        <p:spPr>
          <a:xfrm>
            <a:off x="10328910" y="4434007"/>
            <a:ext cx="3515320" cy="704850"/>
          </a:xfrm>
          <a:prstGeom prst="rect">
            <a:avLst/>
          </a:prstGeom>
          <a:noFill/>
          <a:ln/>
        </p:spPr>
        <p:txBody>
          <a:bodyPr wrap="square" lIns="0" tIns="0" rIns="0" bIns="0" rtlCol="0" anchor="t"/>
          <a:lstStyle/>
          <a:p>
            <a:pPr marL="0" indent="0" algn="l">
              <a:lnSpc>
                <a:spcPts val="2700"/>
              </a:lnSpc>
              <a:buNone/>
            </a:pPr>
            <a:r>
              <a:rPr lang="en-US" sz="1650" dirty="0">
                <a:solidFill>
                  <a:srgbClr val="D6E5EF"/>
                </a:solidFill>
                <a:latin typeface="Roboto" pitchFamily="34" charset="0"/>
                <a:ea typeface="Roboto" pitchFamily="34" charset="-122"/>
                <a:cs typeface="Roboto" pitchFamily="34" charset="-120"/>
              </a:rPr>
              <a:t>SELECT SUM(Discount), RegionGROUP BY Region</a:t>
            </a:r>
            <a:endParaRPr lang="en-US" sz="1650" dirty="0"/>
          </a:p>
        </p:txBody>
      </p:sp>
      <p:sp>
        <p:nvSpPr>
          <p:cNvPr id="11" name="Text 8"/>
          <p:cNvSpPr/>
          <p:nvPr/>
        </p:nvSpPr>
        <p:spPr>
          <a:xfrm>
            <a:off x="10328910" y="5354241"/>
            <a:ext cx="2902148" cy="336590"/>
          </a:xfrm>
          <a:prstGeom prst="rect">
            <a:avLst/>
          </a:prstGeom>
          <a:noFill/>
          <a:ln/>
        </p:spPr>
        <p:txBody>
          <a:bodyPr wrap="none" lIns="0" tIns="0" rIns="0" bIns="0" rtlCol="0" anchor="t"/>
          <a:lstStyle/>
          <a:p>
            <a:pPr marL="0" indent="0" algn="l">
              <a:lnSpc>
                <a:spcPts val="2650"/>
              </a:lnSpc>
              <a:buNone/>
            </a:pPr>
            <a:r>
              <a:rPr lang="en-US" sz="2100" dirty="0">
                <a:solidFill>
                  <a:srgbClr val="76B9FF"/>
                </a:solidFill>
                <a:latin typeface="Roboto Slab" pitchFamily="34" charset="0"/>
                <a:ea typeface="Roboto Slab" pitchFamily="34" charset="-122"/>
                <a:cs typeface="Roboto Slab" pitchFamily="34" charset="-120"/>
              </a:rPr>
              <a:t>Sales by Sales Channel</a:t>
            </a:r>
            <a:endParaRPr lang="en-US" sz="2100" dirty="0"/>
          </a:p>
        </p:txBody>
      </p:sp>
      <p:sp>
        <p:nvSpPr>
          <p:cNvPr id="12" name="Text 9"/>
          <p:cNvSpPr/>
          <p:nvPr/>
        </p:nvSpPr>
        <p:spPr>
          <a:xfrm>
            <a:off x="10328910" y="5906214"/>
            <a:ext cx="3515320" cy="1049655"/>
          </a:xfrm>
          <a:prstGeom prst="rect">
            <a:avLst/>
          </a:prstGeom>
          <a:noFill/>
          <a:ln/>
        </p:spPr>
        <p:txBody>
          <a:bodyPr wrap="square" lIns="0" tIns="0" rIns="0" bIns="0" rtlCol="0" anchor="t"/>
          <a:lstStyle/>
          <a:p>
            <a:pPr marL="0" indent="0" algn="l">
              <a:lnSpc>
                <a:spcPts val="2700"/>
              </a:lnSpc>
              <a:buNone/>
            </a:pPr>
            <a:r>
              <a:rPr lang="en-US" sz="1650" dirty="0">
                <a:solidFill>
                  <a:srgbClr val="D6E5EF"/>
                </a:solidFill>
                <a:highlight>
                  <a:srgbClr val="2D3440"/>
                </a:highlight>
                <a:latin typeface="Consolas" pitchFamily="34" charset="0"/>
                <a:ea typeface="Consolas" pitchFamily="34" charset="-122"/>
                <a:cs typeface="Consolas" pitchFamily="34" charset="-120"/>
              </a:rPr>
              <a:t>SELECT SUM(Sales_Amount), Sales_Channel</a:t>
            </a:r>
            <a:r>
              <a:rPr lang="en-US" sz="1650" dirty="0">
                <a:solidFill>
                  <a:srgbClr val="D6E5EF"/>
                </a:solidFill>
                <a:latin typeface="Roboto" pitchFamily="34" charset="0"/>
                <a:ea typeface="Roboto" pitchFamily="34" charset="-122"/>
                <a:cs typeface="Roboto" pitchFamily="34" charset="-120"/>
              </a:rPr>
              <a:t>GROUP BY Sales_Channel</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5122" name="Picture 2" descr="Powerpoint Tech Background Images - Free Download on Freepik">
            <a:extLst>
              <a:ext uri="{FF2B5EF4-FFF2-40B4-BE49-F238E27FC236}">
                <a16:creationId xmlns:a16="http://schemas.microsoft.com/office/drawing/2014/main" id="{19DDA058-CBD6-562C-BB68-429CABF562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4630400" cy="8229600"/>
          </a:xfrm>
          <a:prstGeom prst="rect">
            <a:avLst/>
          </a:prstGeom>
          <a:noFill/>
          <a:extLst>
            <a:ext uri="{909E8E84-426E-40DD-AFC4-6F175D3DCCD1}">
              <a14:hiddenFill xmlns:a14="http://schemas.microsoft.com/office/drawing/2010/main">
                <a:solidFill>
                  <a:srgbClr val="FFFFFF"/>
                </a:solidFill>
              </a14:hiddenFill>
            </a:ext>
          </a:extLst>
        </p:spPr>
      </p:pic>
      <p:sp>
        <p:nvSpPr>
          <p:cNvPr id="2" name="Text 0"/>
          <p:cNvSpPr/>
          <p:nvPr/>
        </p:nvSpPr>
        <p:spPr>
          <a:xfrm>
            <a:off x="793790" y="886897"/>
            <a:ext cx="12990076" cy="602456"/>
          </a:xfrm>
          <a:prstGeom prst="rect">
            <a:avLst/>
          </a:prstGeom>
          <a:noFill/>
          <a:ln/>
        </p:spPr>
        <p:txBody>
          <a:bodyPr wrap="none" lIns="0" tIns="0" rIns="0" bIns="0" rtlCol="0" anchor="t"/>
          <a:lstStyle/>
          <a:p>
            <a:pPr marL="0" indent="0" algn="l">
              <a:lnSpc>
                <a:spcPts val="4700"/>
              </a:lnSpc>
              <a:buNone/>
            </a:pPr>
            <a:r>
              <a:rPr lang="en-US" sz="3750" dirty="0">
                <a:solidFill>
                  <a:srgbClr val="76B9FF"/>
                </a:solidFill>
                <a:latin typeface="Roboto Slab" pitchFamily="34" charset="0"/>
                <a:ea typeface="Roboto Slab" pitchFamily="34" charset="-122"/>
                <a:cs typeface="Roboto Slab" pitchFamily="34" charset="-120"/>
              </a:rPr>
              <a:t>Chart Queries : Performance and Representative Analysis</a:t>
            </a:r>
            <a:endParaRPr lang="en-US" sz="3750" dirty="0"/>
          </a:p>
        </p:txBody>
      </p:sp>
      <p:sp>
        <p:nvSpPr>
          <p:cNvPr id="3" name="Text 1"/>
          <p:cNvSpPr/>
          <p:nvPr/>
        </p:nvSpPr>
        <p:spPr>
          <a:xfrm>
            <a:off x="793790" y="1874877"/>
            <a:ext cx="13042821" cy="616744"/>
          </a:xfrm>
          <a:prstGeom prst="rect">
            <a:avLst/>
          </a:prstGeom>
          <a:noFill/>
          <a:ln/>
        </p:spPr>
        <p:txBody>
          <a:bodyPr wrap="square" lIns="0" tIns="0" rIns="0" bIns="0" rtlCol="0" anchor="t"/>
          <a:lstStyle/>
          <a:p>
            <a:pPr marL="0" indent="0" algn="l">
              <a:lnSpc>
                <a:spcPts val="2400"/>
              </a:lnSpc>
              <a:buNone/>
            </a:pPr>
            <a:r>
              <a:rPr lang="en-US" sz="1500" dirty="0">
                <a:solidFill>
                  <a:srgbClr val="D6E5EF"/>
                </a:solidFill>
                <a:latin typeface="Roboto" pitchFamily="34" charset="0"/>
                <a:ea typeface="Roboto" pitchFamily="34" charset="-122"/>
                <a:cs typeface="Roboto" pitchFamily="34" charset="-120"/>
              </a:rPr>
              <a:t>These advanced queries allow us to dive deeper into product performance and individual sales representative effectiveness, providing granular data for optimizing sales strategies and resource allocation.</a:t>
            </a:r>
            <a:endParaRPr lang="en-US" sz="1500" dirty="0"/>
          </a:p>
        </p:txBody>
      </p:sp>
      <p:sp>
        <p:nvSpPr>
          <p:cNvPr id="4" name="Shape 2"/>
          <p:cNvSpPr/>
          <p:nvPr/>
        </p:nvSpPr>
        <p:spPr>
          <a:xfrm>
            <a:off x="793790" y="2708434"/>
            <a:ext cx="6424970" cy="2220754"/>
          </a:xfrm>
          <a:prstGeom prst="roundRect">
            <a:avLst>
              <a:gd name="adj" fmla="val 1302"/>
            </a:avLst>
          </a:prstGeom>
          <a:solidFill>
            <a:srgbClr val="3F4652"/>
          </a:solidFill>
          <a:ln/>
        </p:spPr>
      </p:sp>
      <p:pic>
        <p:nvPicPr>
          <p:cNvPr id="5" name="Image 0" descr="preencoded.png"/>
          <p:cNvPicPr>
            <a:picLocks noChangeAspect="1"/>
          </p:cNvPicPr>
          <p:nvPr/>
        </p:nvPicPr>
        <p:blipFill>
          <a:blip r:embed="rId4"/>
          <a:stretch>
            <a:fillRect/>
          </a:stretch>
        </p:blipFill>
        <p:spPr>
          <a:xfrm>
            <a:off x="986552" y="2901196"/>
            <a:ext cx="578406" cy="578406"/>
          </a:xfrm>
          <a:prstGeom prst="rect">
            <a:avLst/>
          </a:prstGeom>
        </p:spPr>
      </p:pic>
      <p:pic>
        <p:nvPicPr>
          <p:cNvPr id="6" name="Image 1" descr="preencoded.png"/>
          <p:cNvPicPr>
            <a:picLocks noChangeAspect="1"/>
          </p:cNvPicPr>
          <p:nvPr/>
        </p:nvPicPr>
        <p:blipFill>
          <a:blip r:embed="rId5"/>
          <a:stretch>
            <a:fillRect/>
          </a:stretch>
        </p:blipFill>
        <p:spPr>
          <a:xfrm>
            <a:off x="1145619" y="3027759"/>
            <a:ext cx="260271" cy="325279"/>
          </a:xfrm>
          <a:prstGeom prst="rect">
            <a:avLst/>
          </a:prstGeom>
        </p:spPr>
      </p:pic>
      <p:sp>
        <p:nvSpPr>
          <p:cNvPr id="7" name="Text 3"/>
          <p:cNvSpPr/>
          <p:nvPr/>
        </p:nvSpPr>
        <p:spPr>
          <a:xfrm>
            <a:off x="986552" y="3672364"/>
            <a:ext cx="3331369" cy="301228"/>
          </a:xfrm>
          <a:prstGeom prst="rect">
            <a:avLst/>
          </a:prstGeom>
          <a:noFill/>
          <a:ln/>
        </p:spPr>
        <p:txBody>
          <a:bodyPr wrap="none" lIns="0" tIns="0" rIns="0" bIns="0" rtlCol="0" anchor="t"/>
          <a:lstStyle/>
          <a:p>
            <a:pPr marL="0" indent="0" algn="l">
              <a:lnSpc>
                <a:spcPts val="2350"/>
              </a:lnSpc>
              <a:buNone/>
            </a:pPr>
            <a:r>
              <a:rPr lang="en-US" sz="1850" dirty="0">
                <a:solidFill>
                  <a:srgbClr val="D6E5EF"/>
                </a:solidFill>
                <a:latin typeface="Roboto Slab" pitchFamily="34" charset="0"/>
                <a:ea typeface="Roboto Slab" pitchFamily="34" charset="-122"/>
                <a:cs typeface="Roboto Slab" pitchFamily="34" charset="-120"/>
              </a:rPr>
              <a:t>Quantity by Product Category</a:t>
            </a:r>
            <a:endParaRPr lang="en-US" sz="1850" dirty="0"/>
          </a:p>
        </p:txBody>
      </p:sp>
      <p:sp>
        <p:nvSpPr>
          <p:cNvPr id="8" name="Text 4"/>
          <p:cNvSpPr/>
          <p:nvPr/>
        </p:nvSpPr>
        <p:spPr>
          <a:xfrm>
            <a:off x="986552" y="4089202"/>
            <a:ext cx="6039445" cy="647224"/>
          </a:xfrm>
          <a:prstGeom prst="rect">
            <a:avLst/>
          </a:prstGeom>
          <a:noFill/>
          <a:ln/>
        </p:spPr>
        <p:txBody>
          <a:bodyPr wrap="square" lIns="0" tIns="0" rIns="0" bIns="0" rtlCol="0" anchor="t"/>
          <a:lstStyle/>
          <a:p>
            <a:pPr marL="0" indent="0" algn="l">
              <a:lnSpc>
                <a:spcPts val="2400"/>
              </a:lnSpc>
              <a:buNone/>
            </a:pPr>
            <a:r>
              <a:rPr lang="en-US" sz="1500" dirty="0">
                <a:solidFill>
                  <a:srgbClr val="D6E5EF"/>
                </a:solidFill>
                <a:latin typeface="Roboto" pitchFamily="34" charset="0"/>
                <a:ea typeface="Roboto" pitchFamily="34" charset="-122"/>
                <a:cs typeface="Roboto" pitchFamily="34" charset="-120"/>
              </a:rPr>
              <a:t>SELECT SUM(Quantity_Sold), Product_CategoryGROUP BY Product_Category</a:t>
            </a:r>
            <a:endParaRPr lang="en-US" sz="1500" dirty="0"/>
          </a:p>
        </p:txBody>
      </p:sp>
      <p:sp>
        <p:nvSpPr>
          <p:cNvPr id="9" name="Shape 5"/>
          <p:cNvSpPr/>
          <p:nvPr/>
        </p:nvSpPr>
        <p:spPr>
          <a:xfrm>
            <a:off x="7411522" y="2708434"/>
            <a:ext cx="6425089" cy="2220754"/>
          </a:xfrm>
          <a:prstGeom prst="roundRect">
            <a:avLst>
              <a:gd name="adj" fmla="val 1302"/>
            </a:avLst>
          </a:prstGeom>
          <a:solidFill>
            <a:srgbClr val="3F4652"/>
          </a:solidFill>
          <a:ln/>
        </p:spPr>
      </p:sp>
      <p:pic>
        <p:nvPicPr>
          <p:cNvPr id="10" name="Image 2" descr="preencoded.png"/>
          <p:cNvPicPr>
            <a:picLocks noChangeAspect="1"/>
          </p:cNvPicPr>
          <p:nvPr/>
        </p:nvPicPr>
        <p:blipFill>
          <a:blip r:embed="rId6"/>
          <a:stretch>
            <a:fillRect/>
          </a:stretch>
        </p:blipFill>
        <p:spPr>
          <a:xfrm>
            <a:off x="7604284" y="2901196"/>
            <a:ext cx="578406" cy="578406"/>
          </a:xfrm>
          <a:prstGeom prst="rect">
            <a:avLst/>
          </a:prstGeom>
        </p:spPr>
      </p:pic>
      <p:pic>
        <p:nvPicPr>
          <p:cNvPr id="11" name="Image 3" descr="preencoded.png"/>
          <p:cNvPicPr>
            <a:picLocks noChangeAspect="1"/>
          </p:cNvPicPr>
          <p:nvPr/>
        </p:nvPicPr>
        <p:blipFill>
          <a:blip r:embed="rId7"/>
          <a:stretch>
            <a:fillRect/>
          </a:stretch>
        </p:blipFill>
        <p:spPr>
          <a:xfrm>
            <a:off x="7763351" y="3027759"/>
            <a:ext cx="260271" cy="325279"/>
          </a:xfrm>
          <a:prstGeom prst="rect">
            <a:avLst/>
          </a:prstGeom>
        </p:spPr>
      </p:pic>
      <p:sp>
        <p:nvSpPr>
          <p:cNvPr id="12" name="Text 6"/>
          <p:cNvSpPr/>
          <p:nvPr/>
        </p:nvSpPr>
        <p:spPr>
          <a:xfrm>
            <a:off x="7604284" y="3672364"/>
            <a:ext cx="2483287" cy="301228"/>
          </a:xfrm>
          <a:prstGeom prst="rect">
            <a:avLst/>
          </a:prstGeom>
          <a:noFill/>
          <a:ln/>
        </p:spPr>
        <p:txBody>
          <a:bodyPr wrap="none" lIns="0" tIns="0" rIns="0" bIns="0" rtlCol="0" anchor="t"/>
          <a:lstStyle/>
          <a:p>
            <a:pPr marL="0" indent="0" algn="l">
              <a:lnSpc>
                <a:spcPts val="2350"/>
              </a:lnSpc>
              <a:buNone/>
            </a:pPr>
            <a:r>
              <a:rPr lang="en-US" sz="1850" dirty="0">
                <a:solidFill>
                  <a:srgbClr val="D6E5EF"/>
                </a:solidFill>
                <a:latin typeface="Roboto Slab" pitchFamily="34" charset="0"/>
                <a:ea typeface="Roboto Slab" pitchFamily="34" charset="-122"/>
                <a:cs typeface="Roboto Slab" pitchFamily="34" charset="-120"/>
              </a:rPr>
              <a:t>Products by Sales Rep</a:t>
            </a:r>
            <a:endParaRPr lang="en-US" sz="1850" dirty="0"/>
          </a:p>
        </p:txBody>
      </p:sp>
      <p:sp>
        <p:nvSpPr>
          <p:cNvPr id="13" name="Text 7"/>
          <p:cNvSpPr/>
          <p:nvPr/>
        </p:nvSpPr>
        <p:spPr>
          <a:xfrm>
            <a:off x="7604284" y="4089202"/>
            <a:ext cx="6039564" cy="647224"/>
          </a:xfrm>
          <a:prstGeom prst="rect">
            <a:avLst/>
          </a:prstGeom>
          <a:noFill/>
          <a:ln/>
        </p:spPr>
        <p:txBody>
          <a:bodyPr wrap="square" lIns="0" tIns="0" rIns="0" bIns="0" rtlCol="0" anchor="t"/>
          <a:lstStyle/>
          <a:p>
            <a:pPr marL="0" indent="0" algn="l">
              <a:lnSpc>
                <a:spcPts val="2400"/>
              </a:lnSpc>
              <a:buNone/>
            </a:pPr>
            <a:r>
              <a:rPr lang="en-US" sz="1500" dirty="0">
                <a:solidFill>
                  <a:srgbClr val="D6E5EF"/>
                </a:solidFill>
                <a:latin typeface="Roboto" pitchFamily="34" charset="0"/>
                <a:ea typeface="Roboto" pitchFamily="34" charset="-122"/>
                <a:cs typeface="Roboto" pitchFamily="34" charset="-120"/>
              </a:rPr>
              <a:t>SELECT COUNT(Product_ID), Sales_RepGROUP BY Sales_Rep</a:t>
            </a:r>
            <a:endParaRPr lang="en-US" sz="1500" dirty="0"/>
          </a:p>
        </p:txBody>
      </p:sp>
      <p:sp>
        <p:nvSpPr>
          <p:cNvPr id="14" name="Shape 8"/>
          <p:cNvSpPr/>
          <p:nvPr/>
        </p:nvSpPr>
        <p:spPr>
          <a:xfrm>
            <a:off x="793790" y="5121950"/>
            <a:ext cx="6424970" cy="2220754"/>
          </a:xfrm>
          <a:prstGeom prst="roundRect">
            <a:avLst>
              <a:gd name="adj" fmla="val 1302"/>
            </a:avLst>
          </a:prstGeom>
          <a:solidFill>
            <a:srgbClr val="3F4652"/>
          </a:solidFill>
          <a:ln/>
        </p:spPr>
      </p:sp>
      <p:pic>
        <p:nvPicPr>
          <p:cNvPr id="15" name="Image 4" descr="preencoded.png"/>
          <p:cNvPicPr>
            <a:picLocks noChangeAspect="1"/>
          </p:cNvPicPr>
          <p:nvPr/>
        </p:nvPicPr>
        <p:blipFill>
          <a:blip r:embed="rId8"/>
          <a:stretch>
            <a:fillRect/>
          </a:stretch>
        </p:blipFill>
        <p:spPr>
          <a:xfrm>
            <a:off x="986552" y="5314712"/>
            <a:ext cx="578406" cy="578406"/>
          </a:xfrm>
          <a:prstGeom prst="rect">
            <a:avLst/>
          </a:prstGeom>
        </p:spPr>
      </p:pic>
      <p:pic>
        <p:nvPicPr>
          <p:cNvPr id="16" name="Image 5" descr="preencoded.png"/>
          <p:cNvPicPr>
            <a:picLocks noChangeAspect="1"/>
          </p:cNvPicPr>
          <p:nvPr/>
        </p:nvPicPr>
        <p:blipFill>
          <a:blip r:embed="rId9"/>
          <a:stretch>
            <a:fillRect/>
          </a:stretch>
        </p:blipFill>
        <p:spPr>
          <a:xfrm>
            <a:off x="1145619" y="5441275"/>
            <a:ext cx="260271" cy="325279"/>
          </a:xfrm>
          <a:prstGeom prst="rect">
            <a:avLst/>
          </a:prstGeom>
        </p:spPr>
      </p:pic>
      <p:sp>
        <p:nvSpPr>
          <p:cNvPr id="17" name="Text 9"/>
          <p:cNvSpPr/>
          <p:nvPr/>
        </p:nvSpPr>
        <p:spPr>
          <a:xfrm>
            <a:off x="986552" y="6085880"/>
            <a:ext cx="2703790" cy="301228"/>
          </a:xfrm>
          <a:prstGeom prst="rect">
            <a:avLst/>
          </a:prstGeom>
          <a:noFill/>
          <a:ln/>
        </p:spPr>
        <p:txBody>
          <a:bodyPr wrap="none" lIns="0" tIns="0" rIns="0" bIns="0" rtlCol="0" anchor="t"/>
          <a:lstStyle/>
          <a:p>
            <a:pPr marL="0" indent="0" algn="l">
              <a:lnSpc>
                <a:spcPts val="2350"/>
              </a:lnSpc>
              <a:buNone/>
            </a:pPr>
            <a:r>
              <a:rPr lang="en-US" sz="1850" dirty="0">
                <a:solidFill>
                  <a:srgbClr val="D6E5EF"/>
                </a:solidFill>
                <a:latin typeface="Roboto Slab" pitchFamily="34" charset="0"/>
                <a:ea typeface="Roboto Slab" pitchFamily="34" charset="-122"/>
                <a:cs typeface="Roboto Slab" pitchFamily="34" charset="-120"/>
              </a:rPr>
              <a:t>Sales by Rep &amp; Payment</a:t>
            </a:r>
            <a:endParaRPr lang="en-US" sz="1850" dirty="0"/>
          </a:p>
        </p:txBody>
      </p:sp>
      <p:sp>
        <p:nvSpPr>
          <p:cNvPr id="18" name="Text 10"/>
          <p:cNvSpPr/>
          <p:nvPr/>
        </p:nvSpPr>
        <p:spPr>
          <a:xfrm>
            <a:off x="986552" y="6502718"/>
            <a:ext cx="6039445" cy="647224"/>
          </a:xfrm>
          <a:prstGeom prst="rect">
            <a:avLst/>
          </a:prstGeom>
          <a:noFill/>
          <a:ln/>
        </p:spPr>
        <p:txBody>
          <a:bodyPr wrap="square" lIns="0" tIns="0" rIns="0" bIns="0" rtlCol="0" anchor="t"/>
          <a:lstStyle/>
          <a:p>
            <a:pPr marL="0" indent="0" algn="l">
              <a:lnSpc>
                <a:spcPts val="2400"/>
              </a:lnSpc>
              <a:buNone/>
            </a:pPr>
            <a:r>
              <a:rPr lang="en-US" sz="1500" dirty="0">
                <a:solidFill>
                  <a:srgbClr val="D6E5EF"/>
                </a:solidFill>
                <a:latin typeface="Roboto" pitchFamily="34" charset="0"/>
                <a:ea typeface="Roboto" pitchFamily="34" charset="-122"/>
                <a:cs typeface="Roboto" pitchFamily="34" charset="-120"/>
              </a:rPr>
              <a:t>SELECT Sales_Rep, Payment_Method, SUM(Sales_Amount)GROUP BY Sales_Rep, Payment_Method</a:t>
            </a:r>
            <a:endParaRPr lang="en-US" sz="1500" dirty="0"/>
          </a:p>
        </p:txBody>
      </p:sp>
      <p:sp>
        <p:nvSpPr>
          <p:cNvPr id="19" name="Shape 11"/>
          <p:cNvSpPr/>
          <p:nvPr/>
        </p:nvSpPr>
        <p:spPr>
          <a:xfrm>
            <a:off x="7411522" y="5121950"/>
            <a:ext cx="6425089" cy="2220754"/>
          </a:xfrm>
          <a:prstGeom prst="roundRect">
            <a:avLst>
              <a:gd name="adj" fmla="val 1302"/>
            </a:avLst>
          </a:prstGeom>
          <a:solidFill>
            <a:srgbClr val="3F4652"/>
          </a:solidFill>
          <a:ln/>
        </p:spPr>
      </p:sp>
      <p:pic>
        <p:nvPicPr>
          <p:cNvPr id="20" name="Image 6" descr="preencoded.png"/>
          <p:cNvPicPr>
            <a:picLocks noChangeAspect="1"/>
          </p:cNvPicPr>
          <p:nvPr/>
        </p:nvPicPr>
        <p:blipFill>
          <a:blip r:embed="rId10"/>
          <a:stretch>
            <a:fillRect/>
          </a:stretch>
        </p:blipFill>
        <p:spPr>
          <a:xfrm>
            <a:off x="7604284" y="5314712"/>
            <a:ext cx="578406" cy="578406"/>
          </a:xfrm>
          <a:prstGeom prst="rect">
            <a:avLst/>
          </a:prstGeom>
        </p:spPr>
      </p:pic>
      <p:pic>
        <p:nvPicPr>
          <p:cNvPr id="21" name="Image 7" descr="preencoded.png"/>
          <p:cNvPicPr>
            <a:picLocks noChangeAspect="1"/>
          </p:cNvPicPr>
          <p:nvPr/>
        </p:nvPicPr>
        <p:blipFill>
          <a:blip r:embed="rId11"/>
          <a:stretch>
            <a:fillRect/>
          </a:stretch>
        </p:blipFill>
        <p:spPr>
          <a:xfrm>
            <a:off x="7763351" y="5441275"/>
            <a:ext cx="260271" cy="325279"/>
          </a:xfrm>
          <a:prstGeom prst="rect">
            <a:avLst/>
          </a:prstGeom>
        </p:spPr>
      </p:pic>
      <p:sp>
        <p:nvSpPr>
          <p:cNvPr id="22" name="Text 12"/>
          <p:cNvSpPr/>
          <p:nvPr/>
        </p:nvSpPr>
        <p:spPr>
          <a:xfrm>
            <a:off x="7604284" y="6085880"/>
            <a:ext cx="2694623" cy="301228"/>
          </a:xfrm>
          <a:prstGeom prst="rect">
            <a:avLst/>
          </a:prstGeom>
          <a:noFill/>
          <a:ln/>
        </p:spPr>
        <p:txBody>
          <a:bodyPr wrap="none" lIns="0" tIns="0" rIns="0" bIns="0" rtlCol="0" anchor="t"/>
          <a:lstStyle/>
          <a:p>
            <a:pPr marL="0" indent="0" algn="l">
              <a:lnSpc>
                <a:spcPts val="2350"/>
              </a:lnSpc>
              <a:buNone/>
            </a:pPr>
            <a:r>
              <a:rPr lang="en-US" sz="1850" dirty="0">
                <a:solidFill>
                  <a:srgbClr val="D6E5EF"/>
                </a:solidFill>
                <a:latin typeface="Roboto Slab" pitchFamily="34" charset="0"/>
                <a:ea typeface="Roboto Slab" pitchFamily="34" charset="-122"/>
                <a:cs typeface="Roboto Slab" pitchFamily="34" charset="-120"/>
              </a:rPr>
              <a:t>Sales by Rep &amp; Category</a:t>
            </a:r>
            <a:endParaRPr lang="en-US" sz="1850" dirty="0"/>
          </a:p>
        </p:txBody>
      </p:sp>
      <p:sp>
        <p:nvSpPr>
          <p:cNvPr id="23" name="Text 13"/>
          <p:cNvSpPr/>
          <p:nvPr/>
        </p:nvSpPr>
        <p:spPr>
          <a:xfrm>
            <a:off x="7604284" y="6502718"/>
            <a:ext cx="6039564" cy="631984"/>
          </a:xfrm>
          <a:prstGeom prst="rect">
            <a:avLst/>
          </a:prstGeom>
          <a:noFill/>
          <a:ln/>
        </p:spPr>
        <p:txBody>
          <a:bodyPr wrap="square" lIns="0" tIns="0" rIns="0" bIns="0" rtlCol="0" anchor="t"/>
          <a:lstStyle/>
          <a:p>
            <a:pPr marL="0" indent="0" algn="l">
              <a:lnSpc>
                <a:spcPts val="2400"/>
              </a:lnSpc>
              <a:buNone/>
            </a:pPr>
            <a:r>
              <a:rPr lang="en-US" sz="1500" dirty="0">
                <a:solidFill>
                  <a:srgbClr val="D6E5EF"/>
                </a:solidFill>
                <a:highlight>
                  <a:srgbClr val="2D3440"/>
                </a:highlight>
                <a:latin typeface="Consolas" pitchFamily="34" charset="0"/>
                <a:ea typeface="Consolas" pitchFamily="34" charset="-122"/>
                <a:cs typeface="Consolas" pitchFamily="34" charset="-120"/>
              </a:rPr>
              <a:t>SELECT Sales_Rep, Product_Category, SUM(Unit_Price)</a:t>
            </a:r>
            <a:r>
              <a:rPr lang="en-US" sz="1500" dirty="0">
                <a:solidFill>
                  <a:srgbClr val="D6E5EF"/>
                </a:solidFill>
                <a:latin typeface="Roboto" pitchFamily="34" charset="0"/>
                <a:ea typeface="Roboto" pitchFamily="34" charset="-122"/>
                <a:cs typeface="Roboto" pitchFamily="34" charset="-120"/>
              </a:rPr>
              <a:t>GROUP BY Sales_Rep, Product_Category</a:t>
            </a:r>
            <a:endParaRPr lang="en-US" sz="1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6146" name="Picture 2" descr="Powerpoint Tech Background Images - Free Download on Freepik">
            <a:extLst>
              <a:ext uri="{FF2B5EF4-FFF2-40B4-BE49-F238E27FC236}">
                <a16:creationId xmlns:a16="http://schemas.microsoft.com/office/drawing/2014/main" id="{AB8EEC76-0A03-B112-EF3E-DA2F5BCDEC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4630400" cy="8229957"/>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 0" descr="preencoded.png"/>
          <p:cNvPicPr>
            <a:picLocks noChangeAspect="1"/>
          </p:cNvPicPr>
          <p:nvPr/>
        </p:nvPicPr>
        <p:blipFill>
          <a:blip r:embed="rId4"/>
          <a:stretch>
            <a:fillRect/>
          </a:stretch>
        </p:blipFill>
        <p:spPr>
          <a:xfrm>
            <a:off x="9144000" y="0"/>
            <a:ext cx="5486400" cy="8229957"/>
          </a:xfrm>
          <a:prstGeom prst="rect">
            <a:avLst/>
          </a:prstGeom>
        </p:spPr>
      </p:pic>
      <p:sp>
        <p:nvSpPr>
          <p:cNvPr id="3" name="Text 0"/>
          <p:cNvSpPr/>
          <p:nvPr/>
        </p:nvSpPr>
        <p:spPr>
          <a:xfrm>
            <a:off x="793790" y="623768"/>
            <a:ext cx="7556421" cy="1913811"/>
          </a:xfrm>
          <a:prstGeom prst="rect">
            <a:avLst/>
          </a:prstGeom>
          <a:noFill/>
          <a:ln/>
        </p:spPr>
        <p:txBody>
          <a:bodyPr wrap="square" lIns="0" tIns="0" rIns="0" bIns="0" rtlCol="0" anchor="t"/>
          <a:lstStyle/>
          <a:p>
            <a:pPr marL="0" indent="0" algn="l">
              <a:lnSpc>
                <a:spcPts val="5000"/>
              </a:lnSpc>
              <a:buNone/>
            </a:pPr>
            <a:r>
              <a:rPr lang="en-US" sz="4000" dirty="0">
                <a:solidFill>
                  <a:srgbClr val="76B9FF"/>
                </a:solidFill>
                <a:latin typeface="Roboto Slab" pitchFamily="34" charset="0"/>
                <a:ea typeface="Roboto Slab" pitchFamily="34" charset="-122"/>
                <a:cs typeface="Roboto Slab" pitchFamily="34" charset="-120"/>
              </a:rPr>
              <a:t>Dashboard Overview: Powering Business Decisions with Power BI</a:t>
            </a:r>
            <a:endParaRPr lang="en-US" sz="4000" dirty="0"/>
          </a:p>
        </p:txBody>
      </p:sp>
      <p:sp>
        <p:nvSpPr>
          <p:cNvPr id="4" name="Text 1"/>
          <p:cNvSpPr/>
          <p:nvPr/>
        </p:nvSpPr>
        <p:spPr>
          <a:xfrm>
            <a:off x="793790" y="2843689"/>
            <a:ext cx="7556421" cy="1306830"/>
          </a:xfrm>
          <a:prstGeom prst="rect">
            <a:avLst/>
          </a:prstGeom>
          <a:noFill/>
          <a:ln/>
        </p:spPr>
        <p:txBody>
          <a:bodyPr wrap="square" lIns="0" tIns="0" rIns="0" bIns="0" rtlCol="0" anchor="t"/>
          <a:lstStyle/>
          <a:p>
            <a:pPr marL="0" indent="0" algn="l">
              <a:lnSpc>
                <a:spcPts val="2550"/>
              </a:lnSpc>
              <a:buNone/>
            </a:pPr>
            <a:r>
              <a:rPr lang="en-US" sz="1600" dirty="0">
                <a:solidFill>
                  <a:srgbClr val="D6E5EF"/>
                </a:solidFill>
                <a:latin typeface="Roboto" pitchFamily="34" charset="0"/>
                <a:ea typeface="Roboto" pitchFamily="34" charset="-122"/>
                <a:cs typeface="Roboto" pitchFamily="34" charset="-120"/>
              </a:rPr>
              <a:t>Our comprehensive Power BI dashboard brings all these SQL-driven insights to life, offering an interactive and visually intuitive platform for stakeholders. This centralized view allows for rapid identification of performance trends and areas for improvement.</a:t>
            </a:r>
            <a:endParaRPr lang="en-US" sz="1600" dirty="0"/>
          </a:p>
        </p:txBody>
      </p:sp>
      <p:sp>
        <p:nvSpPr>
          <p:cNvPr id="5" name="Text 2"/>
          <p:cNvSpPr/>
          <p:nvPr/>
        </p:nvSpPr>
        <p:spPr>
          <a:xfrm>
            <a:off x="793790" y="4380071"/>
            <a:ext cx="7556421" cy="653415"/>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66A8EE"/>
                </a:solidFill>
                <a:latin typeface="Roboto" pitchFamily="34" charset="0"/>
                <a:ea typeface="Roboto" pitchFamily="34" charset="-122"/>
                <a:cs typeface="Roboto" pitchFamily="34" charset="-120"/>
              </a:rPr>
              <a:t>KPI Cards:</a:t>
            </a:r>
            <a:r>
              <a:rPr lang="en-US" sz="1600" dirty="0">
                <a:solidFill>
                  <a:srgbClr val="D6E5EF"/>
                </a:solidFill>
                <a:latin typeface="Roboto" pitchFamily="34" charset="0"/>
                <a:ea typeface="Roboto" pitchFamily="34" charset="-122"/>
                <a:cs typeface="Roboto" pitchFamily="34" charset="-120"/>
              </a:rPr>
              <a:t> Immediate visibility into Total Sales Amount, Quantity Sold, Total Cost, and Total Price.</a:t>
            </a:r>
            <a:endParaRPr lang="en-US" sz="1600" dirty="0"/>
          </a:p>
        </p:txBody>
      </p:sp>
      <p:sp>
        <p:nvSpPr>
          <p:cNvPr id="6" name="Text 3"/>
          <p:cNvSpPr/>
          <p:nvPr/>
        </p:nvSpPr>
        <p:spPr>
          <a:xfrm>
            <a:off x="793790" y="5104924"/>
            <a:ext cx="7556421" cy="653415"/>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66A8EE"/>
                </a:solidFill>
                <a:latin typeface="Roboto" pitchFamily="34" charset="0"/>
                <a:ea typeface="Roboto" pitchFamily="34" charset="-122"/>
                <a:cs typeface="Roboto" pitchFamily="34" charset="-120"/>
              </a:rPr>
              <a:t>Sales Breakdowns:</a:t>
            </a:r>
            <a:r>
              <a:rPr lang="en-US" sz="1600" dirty="0">
                <a:solidFill>
                  <a:srgbClr val="D6E5EF"/>
                </a:solidFill>
                <a:latin typeface="Roboto" pitchFamily="34" charset="0"/>
                <a:ea typeface="Roboto" pitchFamily="34" charset="-122"/>
                <a:cs typeface="Roboto" pitchFamily="34" charset="-120"/>
              </a:rPr>
              <a:t> Detailed charts for Sales by Product Category &amp; Sales Channel.</a:t>
            </a:r>
            <a:endParaRPr lang="en-US" sz="1600" dirty="0"/>
          </a:p>
        </p:txBody>
      </p:sp>
      <p:sp>
        <p:nvSpPr>
          <p:cNvPr id="7" name="Text 4"/>
          <p:cNvSpPr/>
          <p:nvPr/>
        </p:nvSpPr>
        <p:spPr>
          <a:xfrm>
            <a:off x="793790" y="5829776"/>
            <a:ext cx="7556421" cy="653415"/>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66A8EE"/>
                </a:solidFill>
                <a:latin typeface="Roboto" pitchFamily="34" charset="0"/>
                <a:ea typeface="Roboto" pitchFamily="34" charset="-122"/>
                <a:cs typeface="Roboto" pitchFamily="34" charset="-120"/>
              </a:rPr>
              <a:t>Regional and Discount Analysis:</a:t>
            </a:r>
            <a:r>
              <a:rPr lang="en-US" sz="1600" dirty="0">
                <a:solidFill>
                  <a:srgbClr val="D6E5EF"/>
                </a:solidFill>
                <a:latin typeface="Roboto" pitchFamily="34" charset="0"/>
                <a:ea typeface="Roboto" pitchFamily="34" charset="-122"/>
                <a:cs typeface="Roboto" pitchFamily="34" charset="-120"/>
              </a:rPr>
              <a:t> Insights into Sales by Region and the impact of Discounts.</a:t>
            </a:r>
            <a:endParaRPr lang="en-US" sz="1600" dirty="0"/>
          </a:p>
        </p:txBody>
      </p:sp>
      <p:sp>
        <p:nvSpPr>
          <p:cNvPr id="8" name="Text 5"/>
          <p:cNvSpPr/>
          <p:nvPr/>
        </p:nvSpPr>
        <p:spPr>
          <a:xfrm>
            <a:off x="793790" y="6554629"/>
            <a:ext cx="7556421" cy="326708"/>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66A8EE"/>
                </a:solidFill>
                <a:latin typeface="Roboto" pitchFamily="34" charset="0"/>
                <a:ea typeface="Roboto" pitchFamily="34" charset="-122"/>
                <a:cs typeface="Roboto" pitchFamily="34" charset="-120"/>
              </a:rPr>
              <a:t>Revenue by Payment Method:</a:t>
            </a:r>
            <a:r>
              <a:rPr lang="en-US" sz="1600" dirty="0">
                <a:solidFill>
                  <a:srgbClr val="D6E5EF"/>
                </a:solidFill>
                <a:latin typeface="Roboto" pitchFamily="34" charset="0"/>
                <a:ea typeface="Roboto" pitchFamily="34" charset="-122"/>
                <a:cs typeface="Roboto" pitchFamily="34" charset="-120"/>
              </a:rPr>
              <a:t> Understanding customer payment preferences.</a:t>
            </a:r>
            <a:endParaRPr lang="en-US" sz="1600" dirty="0"/>
          </a:p>
        </p:txBody>
      </p:sp>
      <p:sp>
        <p:nvSpPr>
          <p:cNvPr id="9" name="Text 6"/>
          <p:cNvSpPr/>
          <p:nvPr/>
        </p:nvSpPr>
        <p:spPr>
          <a:xfrm>
            <a:off x="793790" y="6952774"/>
            <a:ext cx="7556421" cy="653415"/>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66A8EE"/>
                </a:solidFill>
                <a:latin typeface="Roboto" pitchFamily="34" charset="0"/>
                <a:ea typeface="Roboto" pitchFamily="34" charset="-122"/>
                <a:cs typeface="Roboto" pitchFamily="34" charset="-120"/>
              </a:rPr>
              <a:t>Sales Rep Performance:</a:t>
            </a:r>
            <a:r>
              <a:rPr lang="en-US" sz="1600" dirty="0">
                <a:solidFill>
                  <a:srgbClr val="D6E5EF"/>
                </a:solidFill>
                <a:latin typeface="Roboto" pitchFamily="34" charset="0"/>
                <a:ea typeface="Roboto" pitchFamily="34" charset="-122"/>
                <a:cs typeface="Roboto" pitchFamily="34" charset="-120"/>
              </a:rPr>
              <a:t> Granular data on sales representative effectiveness across product categories and payment methods.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7170" name="Picture 2" descr="Powerpoint Tech Background Images - Free Download on Freepik">
            <a:extLst>
              <a:ext uri="{FF2B5EF4-FFF2-40B4-BE49-F238E27FC236}">
                <a16:creationId xmlns:a16="http://schemas.microsoft.com/office/drawing/2014/main" id="{1376DD65-05B8-330C-BAA3-430E1C7516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4630399" cy="8229600"/>
          </a:xfrm>
          <a:prstGeom prst="rect">
            <a:avLst/>
          </a:prstGeom>
          <a:noFill/>
          <a:extLst>
            <a:ext uri="{909E8E84-426E-40DD-AFC4-6F175D3DCCD1}">
              <a14:hiddenFill xmlns:a14="http://schemas.microsoft.com/office/drawing/2010/main">
                <a:solidFill>
                  <a:srgbClr val="FFFFFF"/>
                </a:solidFill>
              </a14:hiddenFill>
            </a:ext>
          </a:extLst>
        </p:spPr>
      </p:pic>
      <p:sp>
        <p:nvSpPr>
          <p:cNvPr id="2" name="Text 0"/>
          <p:cNvSpPr/>
          <p:nvPr/>
        </p:nvSpPr>
        <p:spPr>
          <a:xfrm>
            <a:off x="793790" y="669608"/>
            <a:ext cx="8632508" cy="566976"/>
          </a:xfrm>
          <a:prstGeom prst="rect">
            <a:avLst/>
          </a:prstGeom>
          <a:noFill/>
          <a:ln/>
        </p:spPr>
        <p:txBody>
          <a:bodyPr wrap="none" lIns="0" tIns="0" rIns="0" bIns="0" rtlCol="0" anchor="t"/>
          <a:lstStyle/>
          <a:p>
            <a:pPr marL="0" indent="0" algn="l">
              <a:lnSpc>
                <a:spcPts val="4450"/>
              </a:lnSpc>
              <a:buNone/>
            </a:pPr>
            <a:r>
              <a:rPr lang="en-US" sz="3550" dirty="0">
                <a:solidFill>
                  <a:srgbClr val="76B9FF"/>
                </a:solidFill>
                <a:latin typeface="Roboto Slab" pitchFamily="34" charset="0"/>
                <a:ea typeface="Roboto Slab" pitchFamily="34" charset="-122"/>
                <a:cs typeface="Roboto Slab" pitchFamily="34" charset="-120"/>
              </a:rPr>
              <a:t>Key Learning Outcomes &amp; Future Impact</a:t>
            </a:r>
            <a:endParaRPr lang="en-US" sz="3550" dirty="0"/>
          </a:p>
        </p:txBody>
      </p:sp>
      <p:sp>
        <p:nvSpPr>
          <p:cNvPr id="3" name="Text 1"/>
          <p:cNvSpPr/>
          <p:nvPr/>
        </p:nvSpPr>
        <p:spPr>
          <a:xfrm>
            <a:off x="793790" y="1599486"/>
            <a:ext cx="13042821" cy="580549"/>
          </a:xfrm>
          <a:prstGeom prst="rect">
            <a:avLst/>
          </a:prstGeom>
          <a:noFill/>
          <a:ln/>
        </p:spPr>
        <p:txBody>
          <a:bodyPr wrap="squar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This project provided invaluable experience in the complete data analytics lifecycle, from raw data to actionable business intelligence. The skills gained are directly transferable to enhancing decision-making across various business functions.</a:t>
            </a:r>
            <a:endParaRPr lang="en-US" sz="1400" dirty="0"/>
          </a:p>
        </p:txBody>
      </p:sp>
      <p:sp>
        <p:nvSpPr>
          <p:cNvPr id="4" name="Shape 2"/>
          <p:cNvSpPr/>
          <p:nvPr/>
        </p:nvSpPr>
        <p:spPr>
          <a:xfrm>
            <a:off x="793790" y="2384108"/>
            <a:ext cx="408265" cy="408265"/>
          </a:xfrm>
          <a:prstGeom prst="roundRect">
            <a:avLst>
              <a:gd name="adj" fmla="val 6667"/>
            </a:avLst>
          </a:prstGeom>
          <a:solidFill>
            <a:srgbClr val="3F4652"/>
          </a:solidFill>
          <a:ln/>
        </p:spPr>
      </p:sp>
      <p:sp>
        <p:nvSpPr>
          <p:cNvPr id="5" name="Text 3"/>
          <p:cNvSpPr/>
          <p:nvPr/>
        </p:nvSpPr>
        <p:spPr>
          <a:xfrm>
            <a:off x="861774" y="2418100"/>
            <a:ext cx="272177" cy="340162"/>
          </a:xfrm>
          <a:prstGeom prst="rect">
            <a:avLst/>
          </a:prstGeom>
          <a:noFill/>
          <a:ln/>
        </p:spPr>
        <p:txBody>
          <a:bodyPr wrap="none" lIns="0" tIns="0" rIns="0" bIns="0" rtlCol="0" anchor="t"/>
          <a:lstStyle/>
          <a:p>
            <a:pPr marL="0" indent="0" algn="ctr">
              <a:lnSpc>
                <a:spcPts val="2100"/>
              </a:lnSpc>
              <a:buNone/>
            </a:pPr>
            <a:r>
              <a:rPr lang="en-US" sz="2100" dirty="0">
                <a:solidFill>
                  <a:srgbClr val="D6E5EF"/>
                </a:solidFill>
                <a:latin typeface="Roboto Slab" pitchFamily="34" charset="0"/>
                <a:ea typeface="Roboto Slab" pitchFamily="34" charset="-122"/>
                <a:cs typeface="Roboto Slab" pitchFamily="34" charset="-120"/>
              </a:rPr>
              <a:t>1</a:t>
            </a:r>
            <a:endParaRPr lang="en-US" sz="2100" dirty="0"/>
          </a:p>
        </p:txBody>
      </p:sp>
      <p:sp>
        <p:nvSpPr>
          <p:cNvPr id="6" name="Text 4"/>
          <p:cNvSpPr/>
          <p:nvPr/>
        </p:nvSpPr>
        <p:spPr>
          <a:xfrm>
            <a:off x="1383506" y="2446377"/>
            <a:ext cx="2268260" cy="28348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SQL Query Mastery</a:t>
            </a:r>
            <a:endParaRPr lang="en-US" sz="1750" dirty="0"/>
          </a:p>
        </p:txBody>
      </p:sp>
      <p:sp>
        <p:nvSpPr>
          <p:cNvPr id="7" name="Text 5"/>
          <p:cNvSpPr/>
          <p:nvPr/>
        </p:nvSpPr>
        <p:spPr>
          <a:xfrm>
            <a:off x="1383506" y="2838688"/>
            <a:ext cx="12453104" cy="290274"/>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Proficiency in writing complex SQL queries for both KPI extraction and detailed chart data.</a:t>
            </a:r>
            <a:endParaRPr lang="en-US" sz="1400" dirty="0"/>
          </a:p>
        </p:txBody>
      </p:sp>
      <p:sp>
        <p:nvSpPr>
          <p:cNvPr id="8" name="Shape 6"/>
          <p:cNvSpPr/>
          <p:nvPr/>
        </p:nvSpPr>
        <p:spPr>
          <a:xfrm>
            <a:off x="793790" y="3491865"/>
            <a:ext cx="408265" cy="408265"/>
          </a:xfrm>
          <a:prstGeom prst="roundRect">
            <a:avLst>
              <a:gd name="adj" fmla="val 6667"/>
            </a:avLst>
          </a:prstGeom>
          <a:solidFill>
            <a:srgbClr val="3F4652"/>
          </a:solidFill>
          <a:ln/>
        </p:spPr>
      </p:sp>
      <p:sp>
        <p:nvSpPr>
          <p:cNvPr id="9" name="Text 7"/>
          <p:cNvSpPr/>
          <p:nvPr/>
        </p:nvSpPr>
        <p:spPr>
          <a:xfrm>
            <a:off x="861774" y="3525857"/>
            <a:ext cx="272177" cy="340162"/>
          </a:xfrm>
          <a:prstGeom prst="rect">
            <a:avLst/>
          </a:prstGeom>
          <a:noFill/>
          <a:ln/>
        </p:spPr>
        <p:txBody>
          <a:bodyPr wrap="none" lIns="0" tIns="0" rIns="0" bIns="0" rtlCol="0" anchor="t"/>
          <a:lstStyle/>
          <a:p>
            <a:pPr marL="0" indent="0" algn="ctr">
              <a:lnSpc>
                <a:spcPts val="2100"/>
              </a:lnSpc>
              <a:buNone/>
            </a:pPr>
            <a:r>
              <a:rPr lang="en-US" sz="2100" dirty="0">
                <a:solidFill>
                  <a:srgbClr val="D6E5EF"/>
                </a:solidFill>
                <a:latin typeface="Roboto Slab" pitchFamily="34" charset="0"/>
                <a:ea typeface="Roboto Slab" pitchFamily="34" charset="-122"/>
                <a:cs typeface="Roboto Slab" pitchFamily="34" charset="-120"/>
              </a:rPr>
              <a:t>2</a:t>
            </a:r>
            <a:endParaRPr lang="en-US" sz="2100" dirty="0"/>
          </a:p>
        </p:txBody>
      </p:sp>
      <p:sp>
        <p:nvSpPr>
          <p:cNvPr id="10" name="Text 8"/>
          <p:cNvSpPr/>
          <p:nvPr/>
        </p:nvSpPr>
        <p:spPr>
          <a:xfrm>
            <a:off x="1383506" y="3554135"/>
            <a:ext cx="3237905" cy="28348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Data Modeling &amp; Visualization</a:t>
            </a:r>
            <a:endParaRPr lang="en-US" sz="1750" dirty="0"/>
          </a:p>
        </p:txBody>
      </p:sp>
      <p:sp>
        <p:nvSpPr>
          <p:cNvPr id="11" name="Text 9"/>
          <p:cNvSpPr/>
          <p:nvPr/>
        </p:nvSpPr>
        <p:spPr>
          <a:xfrm>
            <a:off x="1383506" y="3946446"/>
            <a:ext cx="12453104" cy="290274"/>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Expertise in data modeling within Power BI and creating compelling visual narratives.</a:t>
            </a:r>
            <a:endParaRPr lang="en-US" sz="1400" dirty="0"/>
          </a:p>
        </p:txBody>
      </p:sp>
      <p:sp>
        <p:nvSpPr>
          <p:cNvPr id="12" name="Shape 10"/>
          <p:cNvSpPr/>
          <p:nvPr/>
        </p:nvSpPr>
        <p:spPr>
          <a:xfrm>
            <a:off x="793790" y="4599623"/>
            <a:ext cx="408265" cy="408265"/>
          </a:xfrm>
          <a:prstGeom prst="roundRect">
            <a:avLst>
              <a:gd name="adj" fmla="val 6667"/>
            </a:avLst>
          </a:prstGeom>
          <a:solidFill>
            <a:srgbClr val="3F4652"/>
          </a:solidFill>
          <a:ln/>
        </p:spPr>
      </p:sp>
      <p:sp>
        <p:nvSpPr>
          <p:cNvPr id="13" name="Text 11"/>
          <p:cNvSpPr/>
          <p:nvPr/>
        </p:nvSpPr>
        <p:spPr>
          <a:xfrm>
            <a:off x="861774" y="4633615"/>
            <a:ext cx="272177" cy="340162"/>
          </a:xfrm>
          <a:prstGeom prst="rect">
            <a:avLst/>
          </a:prstGeom>
          <a:noFill/>
          <a:ln/>
        </p:spPr>
        <p:txBody>
          <a:bodyPr wrap="none" lIns="0" tIns="0" rIns="0" bIns="0" rtlCol="0" anchor="t"/>
          <a:lstStyle/>
          <a:p>
            <a:pPr marL="0" indent="0" algn="ctr">
              <a:lnSpc>
                <a:spcPts val="2100"/>
              </a:lnSpc>
              <a:buNone/>
            </a:pPr>
            <a:r>
              <a:rPr lang="en-US" sz="2100" dirty="0">
                <a:solidFill>
                  <a:srgbClr val="D6E5EF"/>
                </a:solidFill>
                <a:latin typeface="Roboto Slab" pitchFamily="34" charset="0"/>
                <a:ea typeface="Roboto Slab" pitchFamily="34" charset="-122"/>
                <a:cs typeface="Roboto Slab" pitchFamily="34" charset="-120"/>
              </a:rPr>
              <a:t>3</a:t>
            </a:r>
            <a:endParaRPr lang="en-US" sz="2100" dirty="0"/>
          </a:p>
        </p:txBody>
      </p:sp>
      <p:sp>
        <p:nvSpPr>
          <p:cNvPr id="14" name="Text 12"/>
          <p:cNvSpPr/>
          <p:nvPr/>
        </p:nvSpPr>
        <p:spPr>
          <a:xfrm>
            <a:off x="1383506" y="4661892"/>
            <a:ext cx="2414588" cy="28348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Performance Tracking</a:t>
            </a:r>
            <a:endParaRPr lang="en-US" sz="1750" dirty="0"/>
          </a:p>
        </p:txBody>
      </p:sp>
      <p:sp>
        <p:nvSpPr>
          <p:cNvPr id="15" name="Text 13"/>
          <p:cNvSpPr/>
          <p:nvPr/>
        </p:nvSpPr>
        <p:spPr>
          <a:xfrm>
            <a:off x="1383506" y="5054203"/>
            <a:ext cx="12453104" cy="290274"/>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Ability to define, track, and interpret key business performance indicators for strategic insights.</a:t>
            </a:r>
            <a:endParaRPr lang="en-US" sz="1400" dirty="0"/>
          </a:p>
        </p:txBody>
      </p:sp>
      <p:sp>
        <p:nvSpPr>
          <p:cNvPr id="16" name="Shape 14"/>
          <p:cNvSpPr/>
          <p:nvPr/>
        </p:nvSpPr>
        <p:spPr>
          <a:xfrm>
            <a:off x="793790" y="5707380"/>
            <a:ext cx="408265" cy="408265"/>
          </a:xfrm>
          <a:prstGeom prst="roundRect">
            <a:avLst>
              <a:gd name="adj" fmla="val 6667"/>
            </a:avLst>
          </a:prstGeom>
          <a:solidFill>
            <a:srgbClr val="3F4652"/>
          </a:solidFill>
          <a:ln/>
        </p:spPr>
      </p:sp>
      <p:sp>
        <p:nvSpPr>
          <p:cNvPr id="17" name="Text 15"/>
          <p:cNvSpPr/>
          <p:nvPr/>
        </p:nvSpPr>
        <p:spPr>
          <a:xfrm>
            <a:off x="861774" y="5741372"/>
            <a:ext cx="272177" cy="340162"/>
          </a:xfrm>
          <a:prstGeom prst="rect">
            <a:avLst/>
          </a:prstGeom>
          <a:noFill/>
          <a:ln/>
        </p:spPr>
        <p:txBody>
          <a:bodyPr wrap="none" lIns="0" tIns="0" rIns="0" bIns="0" rtlCol="0" anchor="t"/>
          <a:lstStyle/>
          <a:p>
            <a:pPr marL="0" indent="0" algn="ctr">
              <a:lnSpc>
                <a:spcPts val="2100"/>
              </a:lnSpc>
              <a:buNone/>
            </a:pPr>
            <a:r>
              <a:rPr lang="en-US" sz="2100" dirty="0">
                <a:solidFill>
                  <a:srgbClr val="D6E5EF"/>
                </a:solidFill>
                <a:latin typeface="Roboto Slab" pitchFamily="34" charset="0"/>
                <a:ea typeface="Roboto Slab" pitchFamily="34" charset="-122"/>
                <a:cs typeface="Roboto Slab" pitchFamily="34" charset="-120"/>
              </a:rPr>
              <a:t>4</a:t>
            </a:r>
            <a:endParaRPr lang="en-US" sz="2100" dirty="0"/>
          </a:p>
        </p:txBody>
      </p:sp>
      <p:sp>
        <p:nvSpPr>
          <p:cNvPr id="18" name="Text 16"/>
          <p:cNvSpPr/>
          <p:nvPr/>
        </p:nvSpPr>
        <p:spPr>
          <a:xfrm>
            <a:off x="1383506" y="5769650"/>
            <a:ext cx="3317200" cy="28348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Interactive Dashboard Creation</a:t>
            </a:r>
            <a:endParaRPr lang="en-US" sz="1750" dirty="0"/>
          </a:p>
        </p:txBody>
      </p:sp>
      <p:sp>
        <p:nvSpPr>
          <p:cNvPr id="19" name="Text 17"/>
          <p:cNvSpPr/>
          <p:nvPr/>
        </p:nvSpPr>
        <p:spPr>
          <a:xfrm>
            <a:off x="1383506" y="6161961"/>
            <a:ext cx="12453104" cy="290274"/>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Developing dynamic, user-friendly dashboards for management, enabling self-service analytics.</a:t>
            </a:r>
            <a:endParaRPr lang="en-US" sz="1400" dirty="0"/>
          </a:p>
        </p:txBody>
      </p:sp>
      <p:sp>
        <p:nvSpPr>
          <p:cNvPr id="20" name="Shape 18"/>
          <p:cNvSpPr/>
          <p:nvPr/>
        </p:nvSpPr>
        <p:spPr>
          <a:xfrm>
            <a:off x="793790" y="6815138"/>
            <a:ext cx="408265" cy="408265"/>
          </a:xfrm>
          <a:prstGeom prst="roundRect">
            <a:avLst>
              <a:gd name="adj" fmla="val 6667"/>
            </a:avLst>
          </a:prstGeom>
          <a:solidFill>
            <a:srgbClr val="3F4652"/>
          </a:solidFill>
          <a:ln/>
        </p:spPr>
      </p:sp>
      <p:sp>
        <p:nvSpPr>
          <p:cNvPr id="21" name="Text 19"/>
          <p:cNvSpPr/>
          <p:nvPr/>
        </p:nvSpPr>
        <p:spPr>
          <a:xfrm>
            <a:off x="861774" y="6849130"/>
            <a:ext cx="272177" cy="340162"/>
          </a:xfrm>
          <a:prstGeom prst="rect">
            <a:avLst/>
          </a:prstGeom>
          <a:noFill/>
          <a:ln/>
        </p:spPr>
        <p:txBody>
          <a:bodyPr wrap="none" lIns="0" tIns="0" rIns="0" bIns="0" rtlCol="0" anchor="t"/>
          <a:lstStyle/>
          <a:p>
            <a:pPr marL="0" indent="0" algn="ctr">
              <a:lnSpc>
                <a:spcPts val="2100"/>
              </a:lnSpc>
              <a:buNone/>
            </a:pPr>
            <a:r>
              <a:rPr lang="en-US" sz="2100" dirty="0">
                <a:solidFill>
                  <a:srgbClr val="D6E5EF"/>
                </a:solidFill>
                <a:latin typeface="Roboto Slab" pitchFamily="34" charset="0"/>
                <a:ea typeface="Roboto Slab" pitchFamily="34" charset="-122"/>
                <a:cs typeface="Roboto Slab" pitchFamily="34" charset="-120"/>
              </a:rPr>
              <a:t>5</a:t>
            </a:r>
            <a:endParaRPr lang="en-US" sz="2100" dirty="0"/>
          </a:p>
        </p:txBody>
      </p:sp>
      <p:sp>
        <p:nvSpPr>
          <p:cNvPr id="22" name="Text 20"/>
          <p:cNvSpPr/>
          <p:nvPr/>
        </p:nvSpPr>
        <p:spPr>
          <a:xfrm>
            <a:off x="1383506" y="6877407"/>
            <a:ext cx="3151227" cy="283488"/>
          </a:xfrm>
          <a:prstGeom prst="rect">
            <a:avLst/>
          </a:prstGeom>
          <a:noFill/>
          <a:ln/>
        </p:spPr>
        <p:txBody>
          <a:bodyPr wrap="none" lIns="0" tIns="0" rIns="0" bIns="0" rtlCol="0" anchor="t"/>
          <a:lstStyle/>
          <a:p>
            <a:pPr marL="0" indent="0" algn="l">
              <a:lnSpc>
                <a:spcPts val="2200"/>
              </a:lnSpc>
              <a:buNone/>
            </a:pPr>
            <a:r>
              <a:rPr lang="en-US" sz="1750" dirty="0">
                <a:solidFill>
                  <a:srgbClr val="D6E5EF"/>
                </a:solidFill>
                <a:latin typeface="Roboto Slab" pitchFamily="34" charset="0"/>
                <a:ea typeface="Roboto Slab" pitchFamily="34" charset="-122"/>
                <a:cs typeface="Roboto Slab" pitchFamily="34" charset="-120"/>
              </a:rPr>
              <a:t>Data-Driven Decision Making</a:t>
            </a:r>
            <a:endParaRPr lang="en-US" sz="1750" dirty="0"/>
          </a:p>
        </p:txBody>
      </p:sp>
      <p:sp>
        <p:nvSpPr>
          <p:cNvPr id="23" name="Text 21"/>
          <p:cNvSpPr/>
          <p:nvPr/>
        </p:nvSpPr>
        <p:spPr>
          <a:xfrm>
            <a:off x="1383506" y="7269718"/>
            <a:ext cx="12453104" cy="290274"/>
          </a:xfrm>
          <a:prstGeom prst="rect">
            <a:avLst/>
          </a:prstGeom>
          <a:noFill/>
          <a:ln/>
        </p:spPr>
        <p:txBody>
          <a:bodyPr wrap="none" lIns="0" tIns="0" rIns="0" bIns="0" rtlCol="0" anchor="t"/>
          <a:lstStyle/>
          <a:p>
            <a:pPr marL="0" indent="0" algn="l">
              <a:lnSpc>
                <a:spcPts val="2250"/>
              </a:lnSpc>
              <a:buNone/>
            </a:pPr>
            <a:r>
              <a:rPr lang="en-US" sz="1400" dirty="0">
                <a:solidFill>
                  <a:srgbClr val="D6E5EF"/>
                </a:solidFill>
                <a:latin typeface="Roboto" pitchFamily="34" charset="0"/>
                <a:ea typeface="Roboto" pitchFamily="34" charset="-122"/>
                <a:cs typeface="Roboto" pitchFamily="34" charset="-120"/>
              </a:rPr>
              <a:t>Fostering a culture of informed decisions based on comprehensive sales insights, leading to optimized strategies and improved business outcomes.</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Powerpoint Tech Background Images - Free Download on Freepik">
            <a:extLst>
              <a:ext uri="{FF2B5EF4-FFF2-40B4-BE49-F238E27FC236}">
                <a16:creationId xmlns:a16="http://schemas.microsoft.com/office/drawing/2014/main" id="{5ABF9921-3E2D-7579-7633-9529F88BD7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4630399" cy="82296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C36EAE6-D256-F70E-5BCB-45974B544904}"/>
              </a:ext>
            </a:extLst>
          </p:cNvPr>
          <p:cNvSpPr txBox="1"/>
          <p:nvPr/>
        </p:nvSpPr>
        <p:spPr>
          <a:xfrm>
            <a:off x="3222703" y="2330605"/>
            <a:ext cx="8787161" cy="1862048"/>
          </a:xfrm>
          <a:prstGeom prst="rect">
            <a:avLst/>
          </a:prstGeom>
          <a:noFill/>
        </p:spPr>
        <p:txBody>
          <a:bodyPr wrap="square" rtlCol="0">
            <a:spAutoFit/>
          </a:bodyPr>
          <a:lstStyle/>
          <a:p>
            <a:pPr algn="ctr"/>
            <a:r>
              <a:rPr lang="en-US" sz="11500" b="1" dirty="0">
                <a:solidFill>
                  <a:schemeClr val="bg1"/>
                </a:solidFill>
              </a:rPr>
              <a:t>THANK YOU</a:t>
            </a:r>
            <a:endParaRPr lang="en-IN" sz="11500" b="1" dirty="0">
              <a:solidFill>
                <a:schemeClr val="bg1"/>
              </a:solidFill>
            </a:endParaRPr>
          </a:p>
        </p:txBody>
      </p:sp>
    </p:spTree>
    <p:extLst>
      <p:ext uri="{BB962C8B-B14F-4D97-AF65-F5344CB8AC3E}">
        <p14:creationId xmlns:p14="http://schemas.microsoft.com/office/powerpoint/2010/main" val="21385743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736</Words>
  <Application>Microsoft Office PowerPoint</Application>
  <PresentationFormat>Custom</PresentationFormat>
  <Paragraphs>78</Paragraphs>
  <Slides>8</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Roboto Slab</vt:lpstr>
      <vt:lpstr>Consolas</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Ns Sathish</cp:lastModifiedBy>
  <cp:revision>3</cp:revision>
  <dcterms:created xsi:type="dcterms:W3CDTF">2025-08-20T08:25:30Z</dcterms:created>
  <dcterms:modified xsi:type="dcterms:W3CDTF">2025-08-20T08:43:39Z</dcterms:modified>
</cp:coreProperties>
</file>